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61"/>
  </p:notesMasterIdLst>
  <p:sldIdLst>
    <p:sldId id="256" r:id="rId2"/>
    <p:sldId id="313" r:id="rId3"/>
    <p:sldId id="315" r:id="rId4"/>
    <p:sldId id="258" r:id="rId5"/>
    <p:sldId id="303" r:id="rId6"/>
    <p:sldId id="304" r:id="rId7"/>
    <p:sldId id="259" r:id="rId8"/>
    <p:sldId id="260" r:id="rId9"/>
    <p:sldId id="261" r:id="rId10"/>
    <p:sldId id="306" r:id="rId11"/>
    <p:sldId id="262" r:id="rId12"/>
    <p:sldId id="307" r:id="rId13"/>
    <p:sldId id="308" r:id="rId14"/>
    <p:sldId id="263" r:id="rId15"/>
    <p:sldId id="264" r:id="rId16"/>
    <p:sldId id="309" r:id="rId17"/>
    <p:sldId id="314" r:id="rId18"/>
    <p:sldId id="265" r:id="rId19"/>
    <p:sldId id="266" r:id="rId20"/>
    <p:sldId id="267" r:id="rId21"/>
    <p:sldId id="268" r:id="rId22"/>
    <p:sldId id="269" r:id="rId23"/>
    <p:sldId id="270" r:id="rId24"/>
    <p:sldId id="271" r:id="rId25"/>
    <p:sldId id="272" r:id="rId26"/>
    <p:sldId id="273" r:id="rId27"/>
    <p:sldId id="274" r:id="rId28"/>
    <p:sldId id="310" r:id="rId29"/>
    <p:sldId id="275" r:id="rId30"/>
    <p:sldId id="276" r:id="rId31"/>
    <p:sldId id="277" r:id="rId32"/>
    <p:sldId id="278" r:id="rId33"/>
    <p:sldId id="279" r:id="rId34"/>
    <p:sldId id="280" r:id="rId35"/>
    <p:sldId id="281" r:id="rId36"/>
    <p:sldId id="282" r:id="rId37"/>
    <p:sldId id="311"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 id="312" r:id="rId59"/>
    <p:sldId id="316"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ACDF7B-953F-4218-A41C-F354A0C4802C}" type="datetimeFigureOut">
              <a:rPr lang="en-US" smtClean="0"/>
              <a:pPr/>
              <a:t>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113570-878D-4D4F-B460-2568A4C67985}" type="slidenum">
              <a:rPr lang="en-US" smtClean="0"/>
              <a:pPr/>
              <a:t>‹#›</a:t>
            </a:fld>
            <a:endParaRPr lang="en-US"/>
          </a:p>
        </p:txBody>
      </p:sp>
    </p:spTree>
    <p:extLst>
      <p:ext uri="{BB962C8B-B14F-4D97-AF65-F5344CB8AC3E}">
        <p14:creationId xmlns:p14="http://schemas.microsoft.com/office/powerpoint/2010/main" val="1058301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113570-878D-4D4F-B460-2568A4C67985}" type="slidenum">
              <a:rPr lang="en-US" smtClean="0"/>
              <a:pPr/>
              <a:t>40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113570-878D-4D4F-B460-2568A4C67985}" type="slidenum">
              <a:rPr lang="en-US" smtClean="0"/>
              <a:pPr/>
              <a:t>48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80F514F-EB25-4E42-93EC-E26B5E9C774B}" type="datetimeFigureOut">
              <a:rPr lang="en-US" smtClean="0"/>
              <a:pPr/>
              <a:t>3/1/2016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00AEBB7-F4EA-49AB-A3A2-EB028CAC5BC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0F514F-EB25-4E42-93EC-E26B5E9C774B}" type="datetimeFigureOut">
              <a:rPr lang="en-US" smtClean="0"/>
              <a:pPr/>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AEBB7-F4EA-49AB-A3A2-EB028CAC5B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0F514F-EB25-4E42-93EC-E26B5E9C774B}" type="datetimeFigureOut">
              <a:rPr lang="en-US" smtClean="0"/>
              <a:pPr/>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AEBB7-F4EA-49AB-A3A2-EB028CAC5B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80F514F-EB25-4E42-93EC-E26B5E9C774B}" type="datetimeFigureOut">
              <a:rPr lang="en-US" smtClean="0"/>
              <a:pPr/>
              <a:t>3/1/2016</a:t>
            </a:fld>
            <a:endParaRPr lang="en-US"/>
          </a:p>
        </p:txBody>
      </p:sp>
      <p:sp>
        <p:nvSpPr>
          <p:cNvPr id="9" name="Slide Number Placeholder 8"/>
          <p:cNvSpPr>
            <a:spLocks noGrp="1"/>
          </p:cNvSpPr>
          <p:nvPr>
            <p:ph type="sldNum" sz="quarter" idx="15"/>
          </p:nvPr>
        </p:nvSpPr>
        <p:spPr/>
        <p:txBody>
          <a:bodyPr rtlCol="0"/>
          <a:lstStyle/>
          <a:p>
            <a:fld id="{A00AEBB7-F4EA-49AB-A3A2-EB028CAC5BCD}"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80F514F-EB25-4E42-93EC-E26B5E9C774B}" type="datetimeFigureOut">
              <a:rPr lang="en-US" smtClean="0"/>
              <a:pPr/>
              <a:t>3/1/2016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00AEBB7-F4EA-49AB-A3A2-EB028CAC5BC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80F514F-EB25-4E42-93EC-E26B5E9C774B}" type="datetimeFigureOut">
              <a:rPr lang="en-US" smtClean="0"/>
              <a:pPr/>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EBB7-F4EA-49AB-A3A2-EB028CAC5BCD}"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80F514F-EB25-4E42-93EC-E26B5E9C774B}" type="datetimeFigureOut">
              <a:rPr lang="en-US" smtClean="0"/>
              <a:pPr/>
              <a:t>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0AEBB7-F4EA-49AB-A3A2-EB028CAC5BCD}"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80F514F-EB25-4E42-93EC-E26B5E9C774B}" type="datetimeFigureOut">
              <a:rPr lang="en-US" smtClean="0"/>
              <a:pPr/>
              <a:t>3/1/2016</a:t>
            </a:fld>
            <a:endParaRPr lang="en-US"/>
          </a:p>
        </p:txBody>
      </p:sp>
      <p:sp>
        <p:nvSpPr>
          <p:cNvPr id="7" name="Slide Number Placeholder 6"/>
          <p:cNvSpPr>
            <a:spLocks noGrp="1"/>
          </p:cNvSpPr>
          <p:nvPr>
            <p:ph type="sldNum" sz="quarter" idx="11"/>
          </p:nvPr>
        </p:nvSpPr>
        <p:spPr/>
        <p:txBody>
          <a:bodyPr rtlCol="0"/>
          <a:lstStyle/>
          <a:p>
            <a:fld id="{A00AEBB7-F4EA-49AB-A3A2-EB028CAC5BCD}"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F514F-EB25-4E42-93EC-E26B5E9C774B}" type="datetimeFigureOut">
              <a:rPr lang="en-US" smtClean="0"/>
              <a:pPr/>
              <a:t>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0AEBB7-F4EA-49AB-A3A2-EB028CAC5B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80F514F-EB25-4E42-93EC-E26B5E9C774B}" type="datetimeFigureOut">
              <a:rPr lang="en-US" smtClean="0"/>
              <a:pPr/>
              <a:t>3/1/2016</a:t>
            </a:fld>
            <a:endParaRPr lang="en-US"/>
          </a:p>
        </p:txBody>
      </p:sp>
      <p:sp>
        <p:nvSpPr>
          <p:cNvPr id="22" name="Slide Number Placeholder 21"/>
          <p:cNvSpPr>
            <a:spLocks noGrp="1"/>
          </p:cNvSpPr>
          <p:nvPr>
            <p:ph type="sldNum" sz="quarter" idx="15"/>
          </p:nvPr>
        </p:nvSpPr>
        <p:spPr/>
        <p:txBody>
          <a:bodyPr rtlCol="0"/>
          <a:lstStyle/>
          <a:p>
            <a:fld id="{A00AEBB7-F4EA-49AB-A3A2-EB028CAC5BCD}"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80F514F-EB25-4E42-93EC-E26B5E9C774B}" type="datetimeFigureOut">
              <a:rPr lang="en-US" smtClean="0"/>
              <a:pPr/>
              <a:t>3/1/2016</a:t>
            </a:fld>
            <a:endParaRPr lang="en-US"/>
          </a:p>
        </p:txBody>
      </p:sp>
      <p:sp>
        <p:nvSpPr>
          <p:cNvPr id="18" name="Slide Number Placeholder 17"/>
          <p:cNvSpPr>
            <a:spLocks noGrp="1"/>
          </p:cNvSpPr>
          <p:nvPr>
            <p:ph type="sldNum" sz="quarter" idx="11"/>
          </p:nvPr>
        </p:nvSpPr>
        <p:spPr/>
        <p:txBody>
          <a:bodyPr rtlCol="0"/>
          <a:lstStyle/>
          <a:p>
            <a:fld id="{A00AEBB7-F4EA-49AB-A3A2-EB028CAC5BCD}"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80F514F-EB25-4E42-93EC-E26B5E9C774B}" type="datetimeFigureOut">
              <a:rPr lang="en-US" smtClean="0"/>
              <a:pPr/>
              <a:t>3/1/2016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00AEBB7-F4EA-49AB-A3A2-EB028CAC5B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zCJzcS1BugQ&amp;safe=active"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NyDDyT1lDh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youtube.com/watch?v=W_IzYUJANfk" TargetMode="External"/><Relationship Id="rId3" Type="http://schemas.openxmlformats.org/officeDocument/2006/relationships/hyperlink" Target="http://serendip.brynmawr.edu/playground/pd.html" TargetMode="External"/><Relationship Id="rId7" Type="http://schemas.openxmlformats.org/officeDocument/2006/relationships/hyperlink" Target="http://www.youtube.com/watch?v=i4lkx8Ewcj4" TargetMode="External"/><Relationship Id="rId2" Type="http://schemas.openxmlformats.org/officeDocument/2006/relationships/hyperlink" Target="http://www.iterated-prisoners-dilemma.net/" TargetMode="External"/><Relationship Id="rId1" Type="http://schemas.openxmlformats.org/officeDocument/2006/relationships/slideLayout" Target="../slideLayouts/slideLayout2.xml"/><Relationship Id="rId6" Type="http://schemas.openxmlformats.org/officeDocument/2006/relationships/hyperlink" Target="https://www.youtube.com/watch?v=rdIWKytq_q4" TargetMode="External"/><Relationship Id="rId5" Type="http://schemas.openxmlformats.org/officeDocument/2006/relationships/hyperlink" Target="https://www.youtube.com/watch?v=Mfg6R0Gjz54" TargetMode="External"/><Relationship Id="rId4" Type="http://schemas.openxmlformats.org/officeDocument/2006/relationships/hyperlink" Target="http://www.clickondetroit.com/news/Viral-stunt-may-have-gone-to-far/-/1719418/19209970/-/format/rss_2.0/-/i5ubjdz/-/index.html"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youtube.com/watch?v=W147ybOdgpE&amp;safe=activ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BdpdUbW8vbw"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youtube.com/watch?v=lcqVXk4BT4A"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4495800"/>
            <a:ext cx="6172200" cy="1981200"/>
          </a:xfrm>
        </p:spPr>
        <p:txBody>
          <a:bodyPr>
            <a:normAutofit/>
          </a:bodyPr>
          <a:lstStyle/>
          <a:p>
            <a:r>
              <a:rPr lang="en-US" dirty="0" smtClean="0"/>
              <a:t>Collective Behavior</a:t>
            </a:r>
            <a:endParaRPr lang="en-US" dirty="0"/>
          </a:p>
        </p:txBody>
      </p:sp>
      <p:pic>
        <p:nvPicPr>
          <p:cNvPr id="58370" name="Picture 2" descr="http://3.bp.blogspot.com/-CrNKXTdY-Ug/TtzWhpyiZhI/AAAAAAAADnw/zb_PFJ2sgVc/s1600/Gail+image.jpg"/>
          <p:cNvPicPr>
            <a:picLocks noChangeAspect="1" noChangeArrowheads="1"/>
          </p:cNvPicPr>
          <p:nvPr/>
        </p:nvPicPr>
        <p:blipFill>
          <a:blip r:embed="rId2" cstate="print"/>
          <a:srcRect/>
          <a:stretch>
            <a:fillRect/>
          </a:stretch>
        </p:blipFill>
        <p:spPr bwMode="auto">
          <a:xfrm>
            <a:off x="1905000" y="609600"/>
            <a:ext cx="6858000" cy="5202622"/>
          </a:xfrm>
          <a:prstGeom prst="rect">
            <a:avLst/>
          </a:prstGeom>
          <a:noFill/>
        </p:spPr>
      </p:pic>
      <p:sp>
        <p:nvSpPr>
          <p:cNvPr id="4" name="TextBox 3"/>
          <p:cNvSpPr txBox="1"/>
          <p:nvPr/>
        </p:nvSpPr>
        <p:spPr>
          <a:xfrm>
            <a:off x="6629400" y="1905000"/>
            <a:ext cx="2057400" cy="769441"/>
          </a:xfrm>
          <a:prstGeom prst="rect">
            <a:avLst/>
          </a:prstGeom>
          <a:noFill/>
        </p:spPr>
        <p:txBody>
          <a:bodyPr wrap="square" rtlCol="0">
            <a:spAutoFit/>
          </a:bodyPr>
          <a:lstStyle/>
          <a:p>
            <a:r>
              <a:rPr lang="en-US" sz="1100" dirty="0" smtClean="0">
                <a:hlinkClick r:id="rId3"/>
              </a:rPr>
              <a:t>http://www.youtube.com/watch?v=zCJzcS1BugQ&amp;safe=active</a:t>
            </a:r>
            <a:r>
              <a:rPr lang="en-US" sz="1100" dirty="0" smtClean="0"/>
              <a:t> Social Psychology Big Bang Theory</a:t>
            </a:r>
            <a:endParaRPr lang="en-US" sz="1100" dirty="0"/>
          </a:p>
        </p:txBody>
      </p:sp>
    </p:spTree>
    <p:extLst>
      <p:ext uri="{BB962C8B-B14F-4D97-AF65-F5344CB8AC3E}">
        <p14:creationId xmlns:p14="http://schemas.microsoft.com/office/powerpoint/2010/main" val="3065363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normAutofit fontScale="90000"/>
          </a:bodyPr>
          <a:lstStyle/>
          <a:p>
            <a:pPr marL="274320" lvl="0" indent="-274320">
              <a:spcBef>
                <a:spcPts val="600"/>
              </a:spcBef>
            </a:pPr>
            <a:r>
              <a:rPr lang="en-US" sz="3200" cap="none" dirty="0">
                <a:solidFill>
                  <a:prstClr val="black"/>
                </a:solidFill>
                <a:ea typeface="+mn-ea"/>
                <a:cs typeface="+mn-cs"/>
              </a:rPr>
              <a:t>Norms affect how we dress, talk, and act. </a:t>
            </a:r>
            <a:r>
              <a:rPr lang="en-US" sz="2400" cap="none" dirty="0">
                <a:solidFill>
                  <a:prstClr val="black"/>
                </a:solidFill>
                <a:ea typeface="+mn-ea"/>
                <a:cs typeface="+mn-cs"/>
              </a:rPr>
              <a:t/>
            </a:r>
            <a:br>
              <a:rPr lang="en-US" sz="2400" cap="none" dirty="0">
                <a:solidFill>
                  <a:prstClr val="black"/>
                </a:solidFill>
                <a:ea typeface="+mn-ea"/>
                <a:cs typeface="+mn-cs"/>
              </a:rPr>
            </a:b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848100"/>
            <a:ext cx="41148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 y="781594"/>
            <a:ext cx="5020870" cy="615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762000"/>
            <a:ext cx="4005262" cy="2807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085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Norms in Different Cultures</a:t>
            </a:r>
            <a:endParaRPr lang="en-US" dirty="0"/>
          </a:p>
        </p:txBody>
      </p:sp>
      <p:sp>
        <p:nvSpPr>
          <p:cNvPr id="3" name="Content Placeholder 2"/>
          <p:cNvSpPr>
            <a:spLocks noGrp="1"/>
          </p:cNvSpPr>
          <p:nvPr>
            <p:ph sz="quarter" idx="1"/>
          </p:nvPr>
        </p:nvSpPr>
        <p:spPr>
          <a:xfrm>
            <a:off x="152400" y="990600"/>
            <a:ext cx="8839200" cy="5638800"/>
          </a:xfrm>
        </p:spPr>
        <p:txBody>
          <a:bodyPr>
            <a:normAutofit/>
          </a:bodyPr>
          <a:lstStyle/>
          <a:p>
            <a:r>
              <a:rPr lang="en-US" sz="2800" dirty="0" smtClean="0"/>
              <a:t>Social behavior varies among cultures because different cultures have different social norms. </a:t>
            </a:r>
          </a:p>
          <a:p>
            <a:pPr lvl="1"/>
            <a:r>
              <a:rPr lang="en-US" sz="2400" dirty="0" smtClean="0"/>
              <a:t>Example: American culture places a high value on being on time. Many other cultures have no such value. </a:t>
            </a:r>
          </a:p>
          <a:p>
            <a:pPr marL="365760" lvl="1" indent="0">
              <a:buNone/>
            </a:pPr>
            <a:endParaRPr lang="en-US" sz="2400" dirty="0" smtClean="0"/>
          </a:p>
          <a:p>
            <a:r>
              <a:rPr lang="en-US" sz="2800" dirty="0" smtClean="0"/>
              <a:t>Norms include everything from dating habits to ideas about modesty to child-rearing practices. </a:t>
            </a:r>
          </a:p>
          <a:p>
            <a:pPr marL="0" indent="0">
              <a:buNone/>
            </a:pPr>
            <a:endParaRPr lang="en-US" sz="2800" dirty="0" smtClean="0"/>
          </a:p>
        </p:txBody>
      </p:sp>
    </p:spTree>
    <p:extLst>
      <p:ext uri="{BB962C8B-B14F-4D97-AF65-F5344CB8AC3E}">
        <p14:creationId xmlns:p14="http://schemas.microsoft.com/office/powerpoint/2010/main" val="358550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981200"/>
          </a:xfrm>
        </p:spPr>
        <p:txBody>
          <a:bodyPr>
            <a:normAutofit fontScale="90000"/>
          </a:bodyPr>
          <a:lstStyle/>
          <a:p>
            <a:r>
              <a:rPr lang="en-US" dirty="0" smtClean="0">
                <a:solidFill>
                  <a:schemeClr val="tx1"/>
                </a:solidFill>
                <a:latin typeface="Adobe Fan Heiti Std B" pitchFamily="34" charset="-128"/>
                <a:ea typeface="Adobe Fan Heiti Std B" pitchFamily="34" charset="-128"/>
              </a:rPr>
              <a:t/>
            </a:r>
            <a:br>
              <a:rPr lang="en-US" dirty="0" smtClean="0">
                <a:solidFill>
                  <a:schemeClr val="tx1"/>
                </a:solidFill>
                <a:latin typeface="Adobe Fan Heiti Std B" pitchFamily="34" charset="-128"/>
                <a:ea typeface="Adobe Fan Heiti Std B" pitchFamily="34" charset="-128"/>
              </a:rPr>
            </a:br>
            <a:r>
              <a:rPr lang="en-US" dirty="0" smtClean="0">
                <a:solidFill>
                  <a:schemeClr val="tx1"/>
                </a:solidFill>
                <a:latin typeface="Adobe Fan Heiti Std B" pitchFamily="34" charset="-128"/>
                <a:ea typeface="Adobe Fan Heiti Std B" pitchFamily="34" charset="-128"/>
              </a:rPr>
              <a:t/>
            </a:r>
            <a:br>
              <a:rPr lang="en-US" dirty="0" smtClean="0">
                <a:solidFill>
                  <a:schemeClr val="tx1"/>
                </a:solidFill>
                <a:latin typeface="Adobe Fan Heiti Std B" pitchFamily="34" charset="-128"/>
                <a:ea typeface="Adobe Fan Heiti Std B" pitchFamily="34" charset="-128"/>
              </a:rPr>
            </a:br>
            <a:r>
              <a:rPr lang="en-US" sz="2700" dirty="0" smtClean="0">
                <a:solidFill>
                  <a:schemeClr val="tx1"/>
                </a:solidFill>
                <a:latin typeface="Adobe Fan Heiti Std B" pitchFamily="34" charset="-128"/>
                <a:ea typeface="Adobe Fan Heiti Std B" pitchFamily="34" charset="-128"/>
              </a:rPr>
              <a:t>When </a:t>
            </a:r>
            <a:r>
              <a:rPr lang="en-US" sz="2700" dirty="0">
                <a:solidFill>
                  <a:schemeClr val="tx1"/>
                </a:solidFill>
                <a:latin typeface="Adobe Fan Heiti Std B" pitchFamily="34" charset="-128"/>
                <a:ea typeface="Adobe Fan Heiti Std B" pitchFamily="34" charset="-128"/>
              </a:rPr>
              <a:t>people from different cultures come together, they may experience a </a:t>
            </a:r>
            <a:r>
              <a:rPr lang="en-US" sz="2700" b="1" u="sng" dirty="0" smtClean="0">
                <a:solidFill>
                  <a:srgbClr val="FF0000"/>
                </a:solidFill>
                <a:effectLst>
                  <a:outerShdw blurRad="38100" dist="38100" dir="2700000" algn="tl">
                    <a:srgbClr val="000000">
                      <a:alpha val="43137"/>
                    </a:srgbClr>
                  </a:outerShdw>
                </a:effectLst>
                <a:latin typeface="Adobe Fan Heiti Std B" pitchFamily="34" charset="-128"/>
                <a:ea typeface="Adobe Fan Heiti Std B" pitchFamily="34" charset="-128"/>
              </a:rPr>
              <a:t>culture clash </a:t>
            </a:r>
            <a:r>
              <a:rPr lang="en-US" sz="2700" dirty="0" smtClean="0">
                <a:solidFill>
                  <a:schemeClr val="tx1"/>
                </a:solidFill>
                <a:latin typeface="Adobe Fan Heiti Std B" pitchFamily="34" charset="-128"/>
                <a:ea typeface="Adobe Fan Heiti Std B" pitchFamily="34" charset="-128"/>
              </a:rPr>
              <a:t>because </a:t>
            </a:r>
            <a:r>
              <a:rPr lang="en-US" sz="2700" dirty="0">
                <a:solidFill>
                  <a:schemeClr val="tx1"/>
                </a:solidFill>
                <a:latin typeface="Adobe Fan Heiti Std B" pitchFamily="34" charset="-128"/>
                <a:ea typeface="Adobe Fan Heiti Std B" pitchFamily="34" charset="-128"/>
              </a:rPr>
              <a:t>they have different expectations about how people should behave. </a:t>
            </a:r>
            <a:r>
              <a:rPr lang="en-US" sz="2700" dirty="0"/>
              <a:t/>
            </a:r>
            <a:br>
              <a:rPr lang="en-US" sz="2700" dirty="0"/>
            </a:b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0"/>
            <a:ext cx="5385159"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6045" y="1600200"/>
            <a:ext cx="367665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733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606" y="-42203"/>
            <a:ext cx="8229600" cy="6900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618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Conformity</a:t>
            </a:r>
            <a:endParaRPr lang="en-US" dirty="0"/>
          </a:p>
        </p:txBody>
      </p:sp>
      <p:sp>
        <p:nvSpPr>
          <p:cNvPr id="3" name="Content Placeholder 2"/>
          <p:cNvSpPr>
            <a:spLocks noGrp="1"/>
          </p:cNvSpPr>
          <p:nvPr>
            <p:ph sz="quarter" idx="1"/>
          </p:nvPr>
        </p:nvSpPr>
        <p:spPr>
          <a:xfrm>
            <a:off x="228600" y="990600"/>
            <a:ext cx="8382000" cy="5867400"/>
          </a:xfrm>
        </p:spPr>
        <p:txBody>
          <a:bodyPr>
            <a:noAutofit/>
          </a:bodyPr>
          <a:lstStyle/>
          <a:p>
            <a:r>
              <a:rPr lang="en-US" sz="2700" dirty="0" smtClean="0"/>
              <a:t>Conformity refers to adopting attitudes or behaviors that reflect the social norms of a group. </a:t>
            </a:r>
          </a:p>
          <a:p>
            <a:pPr marL="0" indent="0">
              <a:buNone/>
            </a:pPr>
            <a:endParaRPr lang="en-US" sz="2700" dirty="0" smtClean="0"/>
          </a:p>
          <a:p>
            <a:r>
              <a:rPr lang="en-US" sz="2700" dirty="0" smtClean="0"/>
              <a:t>Although social norms might seem to limit our choices and our self-expression, most people conform to most social norms. </a:t>
            </a:r>
          </a:p>
          <a:p>
            <a:pPr marL="0" indent="0">
              <a:buNone/>
            </a:pPr>
            <a:endParaRPr lang="en-US" sz="2700" dirty="0" smtClean="0"/>
          </a:p>
          <a:p>
            <a:r>
              <a:rPr lang="en-US" sz="2700" dirty="0" smtClean="0"/>
              <a:t>Why do we feel a need to “go along with the crowd”?</a:t>
            </a:r>
          </a:p>
          <a:p>
            <a:r>
              <a:rPr lang="en-US" sz="2700" dirty="0" smtClean="0"/>
              <a:t>Psychologists cite </a:t>
            </a:r>
            <a:r>
              <a:rPr lang="en-US" sz="2700" b="1" dirty="0" smtClean="0"/>
              <a:t>two</a:t>
            </a:r>
            <a:r>
              <a:rPr lang="en-US" sz="2700" dirty="0" smtClean="0"/>
              <a:t> reasons we conform:</a:t>
            </a:r>
          </a:p>
          <a:p>
            <a:pPr lvl="1"/>
            <a:r>
              <a:rPr lang="en-US" sz="2700" dirty="0" smtClean="0"/>
              <a:t>1. We want to be liked. </a:t>
            </a:r>
          </a:p>
          <a:p>
            <a:pPr lvl="1"/>
            <a:r>
              <a:rPr lang="en-US" sz="2700" dirty="0" smtClean="0"/>
              <a:t>2. We want to be right. </a:t>
            </a:r>
            <a:endParaRPr lang="en-US" sz="2700" dirty="0"/>
          </a:p>
        </p:txBody>
      </p:sp>
      <p:sp>
        <p:nvSpPr>
          <p:cNvPr id="4" name="TextBox 3"/>
          <p:cNvSpPr txBox="1"/>
          <p:nvPr/>
        </p:nvSpPr>
        <p:spPr>
          <a:xfrm>
            <a:off x="5257800" y="5867400"/>
            <a:ext cx="2667000" cy="923330"/>
          </a:xfrm>
          <a:prstGeom prst="rect">
            <a:avLst/>
          </a:prstGeom>
          <a:noFill/>
        </p:spPr>
        <p:txBody>
          <a:bodyPr wrap="square" rtlCol="0">
            <a:spAutoFit/>
          </a:bodyPr>
          <a:lstStyle/>
          <a:p>
            <a:r>
              <a:rPr lang="en-US" sz="1200" dirty="0" smtClean="0">
                <a:hlinkClick r:id="rId2"/>
              </a:rPr>
              <a:t>https://www.youtube.com/watch?v=NyDDyT1lDhA</a:t>
            </a:r>
            <a:endParaRPr lang="en-US" sz="1200" dirty="0" smtClean="0"/>
          </a:p>
          <a:p>
            <a:r>
              <a:rPr lang="en-US" sz="1200" dirty="0" smtClean="0"/>
              <a:t>Asch Experiment</a:t>
            </a:r>
          </a:p>
          <a:p>
            <a:endParaRPr lang="en-US" dirty="0"/>
          </a:p>
        </p:txBody>
      </p:sp>
    </p:spTree>
    <p:extLst>
      <p:ext uri="{BB962C8B-B14F-4D97-AF65-F5344CB8AC3E}">
        <p14:creationId xmlns:p14="http://schemas.microsoft.com/office/powerpoint/2010/main" val="113410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Why do we conform?</a:t>
            </a:r>
            <a:endParaRPr lang="en-US" dirty="0"/>
          </a:p>
        </p:txBody>
      </p:sp>
      <p:sp>
        <p:nvSpPr>
          <p:cNvPr id="3" name="Content Placeholder 2"/>
          <p:cNvSpPr>
            <a:spLocks noGrp="1"/>
          </p:cNvSpPr>
          <p:nvPr>
            <p:ph sz="quarter" idx="1"/>
          </p:nvPr>
        </p:nvSpPr>
        <p:spPr>
          <a:xfrm>
            <a:off x="152400" y="990600"/>
            <a:ext cx="8458200" cy="5638800"/>
          </a:xfrm>
        </p:spPr>
        <p:txBody>
          <a:bodyPr>
            <a:normAutofit lnSpcReduction="10000"/>
          </a:bodyPr>
          <a:lstStyle/>
          <a:p>
            <a:r>
              <a:rPr lang="en-US" sz="2800" dirty="0" smtClean="0"/>
              <a:t>We conform when we acknowledge rules of fair play or discussion, keeping our interactions from chaos. </a:t>
            </a:r>
          </a:p>
          <a:p>
            <a:pPr marL="0" indent="0">
              <a:buNone/>
            </a:pPr>
            <a:endParaRPr lang="en-US" sz="2800" dirty="0" smtClean="0"/>
          </a:p>
          <a:p>
            <a:r>
              <a:rPr lang="en-US" sz="2800" dirty="0" smtClean="0"/>
              <a:t>By behaving toward others as we are expected to, we promote group harmony.</a:t>
            </a:r>
          </a:p>
          <a:p>
            <a:pPr marL="0" indent="0">
              <a:buNone/>
            </a:pPr>
            <a:endParaRPr lang="en-US" sz="2800" dirty="0" smtClean="0"/>
          </a:p>
          <a:p>
            <a:r>
              <a:rPr lang="en-US" sz="2800" dirty="0" smtClean="0"/>
              <a:t>Dressing as others do, laughing at the same jokes, or even supporting the same political views often helps us feel that we “belong.”</a:t>
            </a:r>
          </a:p>
          <a:p>
            <a:pPr marL="0" indent="0">
              <a:buNone/>
            </a:pPr>
            <a:endParaRPr lang="en-US" sz="2800" dirty="0" smtClean="0"/>
          </a:p>
          <a:p>
            <a:r>
              <a:rPr lang="en-US" sz="2800" dirty="0" smtClean="0"/>
              <a:t>Agreeing with others, even if they are wrong, prevents us from being wrong by ourselves.  </a:t>
            </a:r>
          </a:p>
          <a:p>
            <a:endParaRPr lang="en-US" dirty="0"/>
          </a:p>
        </p:txBody>
      </p:sp>
    </p:spTree>
    <p:extLst>
      <p:ext uri="{BB962C8B-B14F-4D97-AF65-F5344CB8AC3E}">
        <p14:creationId xmlns:p14="http://schemas.microsoft.com/office/powerpoint/2010/main" val="312392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428" y="-1"/>
            <a:ext cx="7489371" cy="6834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797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foter.com/img/photo/9/edge-of-dont-care-illustration_l.jpg"/>
          <p:cNvPicPr>
            <a:picLocks noChangeAspect="1" noChangeArrowheads="1"/>
          </p:cNvPicPr>
          <p:nvPr/>
        </p:nvPicPr>
        <p:blipFill>
          <a:blip r:embed="rId2" cstate="print"/>
          <a:srcRect/>
          <a:stretch>
            <a:fillRect/>
          </a:stretch>
        </p:blipFill>
        <p:spPr bwMode="auto">
          <a:xfrm>
            <a:off x="2057400" y="0"/>
            <a:ext cx="4572000" cy="696468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Why do we choose not to conform?</a:t>
            </a:r>
            <a:endParaRPr lang="en-US" dirty="0"/>
          </a:p>
        </p:txBody>
      </p:sp>
      <p:sp>
        <p:nvSpPr>
          <p:cNvPr id="3" name="Content Placeholder 2"/>
          <p:cNvSpPr>
            <a:spLocks noGrp="1"/>
          </p:cNvSpPr>
          <p:nvPr>
            <p:ph sz="quarter" idx="1"/>
          </p:nvPr>
        </p:nvSpPr>
        <p:spPr>
          <a:xfrm>
            <a:off x="228600" y="1066800"/>
            <a:ext cx="8001000" cy="5407152"/>
          </a:xfrm>
        </p:spPr>
        <p:txBody>
          <a:bodyPr/>
          <a:lstStyle/>
          <a:p>
            <a:r>
              <a:rPr lang="en-US" dirty="0" smtClean="0"/>
              <a:t>Although we crave a sense of belonging and a desire to be like others, we also want to feel we are individual and unique. </a:t>
            </a:r>
          </a:p>
          <a:p>
            <a:pPr marL="0" indent="0">
              <a:buNone/>
            </a:pPr>
            <a:endParaRPr lang="en-US" dirty="0" smtClean="0"/>
          </a:p>
          <a:p>
            <a:r>
              <a:rPr lang="en-US" dirty="0" smtClean="0"/>
              <a:t>The act of emphasizing our individuality is called </a:t>
            </a:r>
            <a:r>
              <a:rPr lang="en-US" b="1" u="sng" dirty="0" smtClean="0">
                <a:effectLst>
                  <a:outerShdw blurRad="38100" dist="38100" dir="2700000" algn="tl">
                    <a:srgbClr val="000000">
                      <a:alpha val="43137"/>
                    </a:srgbClr>
                  </a:outerShdw>
                </a:effectLst>
              </a:rPr>
              <a:t>individuation</a:t>
            </a:r>
            <a:r>
              <a:rPr lang="en-US" dirty="0" smtClean="0"/>
              <a:t>.</a:t>
            </a:r>
          </a:p>
          <a:p>
            <a:pPr marL="0" indent="0">
              <a:buNone/>
            </a:pPr>
            <a:endParaRPr lang="en-US" dirty="0" smtClean="0"/>
          </a:p>
          <a:p>
            <a:r>
              <a:rPr lang="en-US" dirty="0" smtClean="0"/>
              <a:t>When we recognize that we’ve been pressured to adopt attitudes or behaviors in which we do not believe or that we feel may be harmful, we may choose to change groups rather than conform. </a:t>
            </a:r>
            <a:endParaRPr lang="en-US" dirty="0"/>
          </a:p>
        </p:txBody>
      </p:sp>
    </p:spTree>
    <p:extLst>
      <p:ext uri="{BB962C8B-B14F-4D97-AF65-F5344CB8AC3E}">
        <p14:creationId xmlns:p14="http://schemas.microsoft.com/office/powerpoint/2010/main" val="54639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639762"/>
          </a:xfrm>
        </p:spPr>
        <p:txBody>
          <a:bodyPr>
            <a:normAutofit/>
          </a:bodyPr>
          <a:lstStyle/>
          <a:p>
            <a:r>
              <a:rPr lang="en-US" dirty="0" smtClean="0"/>
              <a:t>When are you most likely to conform?</a:t>
            </a:r>
            <a:endParaRPr lang="en-US" dirty="0"/>
          </a:p>
        </p:txBody>
      </p:sp>
      <p:sp>
        <p:nvSpPr>
          <p:cNvPr id="3" name="Content Placeholder 2"/>
          <p:cNvSpPr>
            <a:spLocks noGrp="1"/>
          </p:cNvSpPr>
          <p:nvPr>
            <p:ph sz="quarter" idx="1"/>
          </p:nvPr>
        </p:nvSpPr>
        <p:spPr>
          <a:xfrm>
            <a:off x="228600" y="1143000"/>
            <a:ext cx="8153400" cy="5330952"/>
          </a:xfrm>
        </p:spPr>
        <p:txBody>
          <a:bodyPr>
            <a:normAutofit/>
          </a:bodyPr>
          <a:lstStyle/>
          <a:p>
            <a:r>
              <a:rPr lang="en-US" sz="3200" dirty="0" smtClean="0"/>
              <a:t>Research has found that…</a:t>
            </a:r>
          </a:p>
          <a:p>
            <a:pPr lvl="1"/>
            <a:r>
              <a:rPr lang="en-US" sz="2800" dirty="0" smtClean="0"/>
              <a:t>We are more likely to conform if we like the people exerting the influence and want to be liked by the group. </a:t>
            </a:r>
          </a:p>
          <a:p>
            <a:pPr marL="365760" lvl="1" indent="0">
              <a:buNone/>
            </a:pPr>
            <a:endParaRPr lang="en-US" sz="2800" dirty="0" smtClean="0"/>
          </a:p>
          <a:p>
            <a:pPr lvl="1"/>
            <a:r>
              <a:rPr lang="en-US" sz="2800" dirty="0" smtClean="0"/>
              <a:t>The larger the group, the more likely we are to conform to it. </a:t>
            </a:r>
          </a:p>
          <a:p>
            <a:pPr marL="365760" lvl="1" indent="0">
              <a:buNone/>
            </a:pPr>
            <a:endParaRPr lang="en-US" sz="2800" dirty="0" smtClean="0"/>
          </a:p>
          <a:p>
            <a:pPr lvl="1"/>
            <a:r>
              <a:rPr lang="en-US" sz="2800" dirty="0" smtClean="0"/>
              <a:t>We are less likely to conform if the group is not strongly unanimous, so that we may find support for a differing view. </a:t>
            </a:r>
            <a:endParaRPr lang="en-US" sz="2800" dirty="0"/>
          </a:p>
        </p:txBody>
      </p:sp>
    </p:spTree>
    <p:extLst>
      <p:ext uri="{BB962C8B-B14F-4D97-AF65-F5344CB8AC3E}">
        <p14:creationId xmlns:p14="http://schemas.microsoft.com/office/powerpoint/2010/main" val="403059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6092952"/>
          </a:xfrm>
        </p:spPr>
        <p:txBody>
          <a:bodyPr>
            <a:normAutofit fontScale="92500" lnSpcReduction="10000"/>
          </a:bodyPr>
          <a:lstStyle/>
          <a:p>
            <a:r>
              <a:rPr lang="en-US" dirty="0" smtClean="0">
                <a:hlinkClick r:id="rId2"/>
              </a:rPr>
              <a:t>http://www.iterated-prisoners-dilemma.net/</a:t>
            </a:r>
            <a:endParaRPr lang="en-US" dirty="0" smtClean="0"/>
          </a:p>
          <a:p>
            <a:r>
              <a:rPr lang="en-US" dirty="0" smtClean="0"/>
              <a:t>Prisoner's dilemma</a:t>
            </a:r>
          </a:p>
          <a:p>
            <a:r>
              <a:rPr lang="en-US" dirty="0" smtClean="0">
                <a:hlinkClick r:id="rId3"/>
              </a:rPr>
              <a:t>http://serendip.brynmawr.edu/playground/pd.html</a:t>
            </a:r>
            <a:endParaRPr lang="en-US" dirty="0" smtClean="0"/>
          </a:p>
          <a:p>
            <a:r>
              <a:rPr lang="en-US" dirty="0" smtClean="0"/>
              <a:t>Prisoner's dilemma</a:t>
            </a:r>
          </a:p>
          <a:p>
            <a:r>
              <a:rPr lang="en-US" u="sng" dirty="0" smtClean="0">
                <a:hlinkClick r:id="rId4"/>
              </a:rPr>
              <a:t>http://www.clickondetroit.com/news/Viral-stunt-may-have-gone-to-far/-/1719418/19209970/-/format/rss_2.0/-/i5ubjdz/-/index.html</a:t>
            </a:r>
            <a:endParaRPr lang="en-US" dirty="0" smtClean="0"/>
          </a:p>
          <a:p>
            <a:r>
              <a:rPr lang="en-US" dirty="0" smtClean="0"/>
              <a:t>virtual stunt gone to far</a:t>
            </a:r>
          </a:p>
          <a:p>
            <a:r>
              <a:rPr lang="en-US" dirty="0" smtClean="0">
                <a:hlinkClick r:id="rId5"/>
              </a:rPr>
              <a:t>https://www.youtube.com/watch?v=Mfg6R0Gjz54</a:t>
            </a:r>
            <a:endParaRPr lang="en-US" dirty="0" smtClean="0"/>
          </a:p>
          <a:p>
            <a:r>
              <a:rPr lang="en-US" dirty="0" smtClean="0"/>
              <a:t>Jimmy </a:t>
            </a:r>
            <a:r>
              <a:rPr lang="en-US" dirty="0" err="1" smtClean="0"/>
              <a:t>Kimbel</a:t>
            </a:r>
            <a:r>
              <a:rPr lang="en-US" dirty="0" smtClean="0"/>
              <a:t> – smell phone</a:t>
            </a:r>
          </a:p>
          <a:p>
            <a:r>
              <a:rPr lang="en-US" dirty="0" smtClean="0">
                <a:hlinkClick r:id="rId6"/>
              </a:rPr>
              <a:t>https://www.youtube.com/watch?v=rdIWKytq_q4</a:t>
            </a:r>
            <a:endParaRPr lang="en-US" dirty="0" smtClean="0"/>
          </a:p>
          <a:p>
            <a:r>
              <a:rPr lang="en-US" dirty="0" smtClean="0"/>
              <a:t> Jimmy </a:t>
            </a:r>
            <a:r>
              <a:rPr lang="en-US" dirty="0" err="1" smtClean="0"/>
              <a:t>Kimbel</a:t>
            </a:r>
            <a:r>
              <a:rPr lang="en-US" dirty="0" smtClean="0"/>
              <a:t> – I phone 5s</a:t>
            </a:r>
          </a:p>
          <a:p>
            <a:r>
              <a:rPr lang="en-US" dirty="0" smtClean="0">
                <a:hlinkClick r:id="rId7"/>
              </a:rPr>
              <a:t>http://www.youtube.com/watch?v=i4lkx8Ewcj4</a:t>
            </a:r>
            <a:endParaRPr lang="en-US" dirty="0" smtClean="0"/>
          </a:p>
          <a:p>
            <a:r>
              <a:rPr lang="en-US" dirty="0" smtClean="0"/>
              <a:t>Made up rap bands</a:t>
            </a:r>
            <a:br>
              <a:rPr lang="en-US" dirty="0" smtClean="0"/>
            </a:br>
            <a:r>
              <a:rPr lang="en-US" dirty="0" smtClean="0"/>
              <a:t> </a:t>
            </a:r>
            <a:r>
              <a:rPr lang="en-US" dirty="0" smtClean="0">
                <a:hlinkClick r:id="rId8"/>
              </a:rPr>
              <a:t>https://www.youtube.com/watch?v=W_IzYUJANfk</a:t>
            </a:r>
            <a:endParaRPr lang="en-US" dirty="0" smtClean="0"/>
          </a:p>
          <a:p>
            <a:r>
              <a:rPr lang="en-US" dirty="0" smtClean="0"/>
              <a:t>Made up bands</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563562"/>
          </a:xfrm>
        </p:spPr>
        <p:txBody>
          <a:bodyPr>
            <a:noAutofit/>
          </a:bodyPr>
          <a:lstStyle/>
          <a:p>
            <a:r>
              <a:rPr lang="en-US" sz="3200" dirty="0" smtClean="0"/>
              <a:t>Cooperation and competition</a:t>
            </a:r>
            <a:endParaRPr lang="en-US" sz="3200" dirty="0"/>
          </a:p>
        </p:txBody>
      </p:sp>
      <p:sp>
        <p:nvSpPr>
          <p:cNvPr id="3" name="Content Placeholder 2"/>
          <p:cNvSpPr>
            <a:spLocks noGrp="1"/>
          </p:cNvSpPr>
          <p:nvPr>
            <p:ph sz="quarter" idx="1"/>
          </p:nvPr>
        </p:nvSpPr>
        <p:spPr>
          <a:xfrm>
            <a:off x="152400" y="838200"/>
            <a:ext cx="8305800" cy="5635752"/>
          </a:xfrm>
        </p:spPr>
        <p:txBody>
          <a:bodyPr>
            <a:normAutofit/>
          </a:bodyPr>
          <a:lstStyle/>
          <a:p>
            <a:r>
              <a:rPr lang="en-US" sz="2800" dirty="0" smtClean="0"/>
              <a:t>Cooperation and competition are important dimensions of human interaction. </a:t>
            </a:r>
          </a:p>
          <a:p>
            <a:r>
              <a:rPr lang="en-US" sz="2800" dirty="0" smtClean="0"/>
              <a:t>Example: Consider the classroom… </a:t>
            </a:r>
          </a:p>
          <a:p>
            <a:pPr lvl="1"/>
            <a:r>
              <a:rPr lang="en-US" sz="2500" dirty="0" smtClean="0"/>
              <a:t>You, your classmates and teacher cooperate with each other so that you can learn. Students also compete with each other. Students who outperform their classmates can reap a variety of benefits, from increased status to acceptance at top universities. </a:t>
            </a:r>
            <a:endParaRPr lang="en-US" sz="2500"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4198620"/>
            <a:ext cx="4191000" cy="2659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918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077200" cy="718139"/>
          </a:xfrm>
        </p:spPr>
        <p:txBody>
          <a:bodyPr>
            <a:noAutofit/>
          </a:bodyPr>
          <a:lstStyle/>
          <a:p>
            <a:r>
              <a:rPr lang="en-US" sz="2800" dirty="0" smtClean="0"/>
              <a:t>What incentives do we have to cooperate?</a:t>
            </a:r>
            <a:endParaRPr lang="en-US" sz="2800" dirty="0"/>
          </a:p>
        </p:txBody>
      </p:sp>
      <p:sp>
        <p:nvSpPr>
          <p:cNvPr id="3" name="Content Placeholder 2"/>
          <p:cNvSpPr>
            <a:spLocks noGrp="1"/>
          </p:cNvSpPr>
          <p:nvPr>
            <p:ph sz="quarter" idx="1"/>
          </p:nvPr>
        </p:nvSpPr>
        <p:spPr>
          <a:xfrm>
            <a:off x="228600" y="914400"/>
            <a:ext cx="8686800" cy="5715000"/>
          </a:xfrm>
        </p:spPr>
        <p:txBody>
          <a:bodyPr>
            <a:normAutofit lnSpcReduction="10000"/>
          </a:bodyPr>
          <a:lstStyle/>
          <a:p>
            <a:pPr marL="0" indent="0">
              <a:buNone/>
            </a:pPr>
            <a:r>
              <a:rPr lang="en-US" dirty="0" smtClean="0"/>
              <a:t>Humans are social being. We live together in cooperative societies or work cooperatively in groups because such arrangements offer many benefits:</a:t>
            </a:r>
          </a:p>
          <a:p>
            <a:pPr marL="0" indent="0">
              <a:buNone/>
            </a:pPr>
            <a:endParaRPr lang="en-US" dirty="0" smtClean="0"/>
          </a:p>
          <a:p>
            <a:r>
              <a:rPr lang="en-US" u="sng" dirty="0" smtClean="0">
                <a:solidFill>
                  <a:srgbClr val="FF0000"/>
                </a:solidFill>
              </a:rPr>
              <a:t>Performance of Tasks</a:t>
            </a:r>
            <a:r>
              <a:rPr lang="en-US" dirty="0" smtClean="0">
                <a:solidFill>
                  <a:srgbClr val="FF0000"/>
                </a:solidFill>
              </a:rPr>
              <a:t>: Cooperation allows us to perform tasks that we couldn’t perform by ourselves. </a:t>
            </a:r>
          </a:p>
          <a:p>
            <a:r>
              <a:rPr lang="en-US" u="sng" dirty="0" smtClean="0">
                <a:solidFill>
                  <a:srgbClr val="FF0000"/>
                </a:solidFill>
              </a:rPr>
              <a:t>Access to Information or Resources</a:t>
            </a:r>
            <a:r>
              <a:rPr lang="en-US" dirty="0" smtClean="0">
                <a:solidFill>
                  <a:srgbClr val="FF0000"/>
                </a:solidFill>
              </a:rPr>
              <a:t>: Cooperation can give us access to information or resources we would not have access to otherwise. </a:t>
            </a:r>
          </a:p>
          <a:p>
            <a:r>
              <a:rPr lang="en-US" u="sng" dirty="0" smtClean="0">
                <a:solidFill>
                  <a:srgbClr val="FF0000"/>
                </a:solidFill>
              </a:rPr>
              <a:t>Safety in Numbers</a:t>
            </a:r>
            <a:r>
              <a:rPr lang="en-US" dirty="0" smtClean="0">
                <a:solidFill>
                  <a:srgbClr val="FF0000"/>
                </a:solidFill>
              </a:rPr>
              <a:t>: This incentive is important not just for physical security but in battling any “enemy.” </a:t>
            </a:r>
            <a:r>
              <a:rPr lang="en-US" sz="1400" dirty="0" smtClean="0">
                <a:solidFill>
                  <a:srgbClr val="FF0000"/>
                </a:solidFill>
              </a:rPr>
              <a:t>(EX. Two political parties may cooperate with each other to defeat a third party). </a:t>
            </a:r>
            <a:endParaRPr lang="en-US" dirty="0" smtClean="0">
              <a:solidFill>
                <a:srgbClr val="FF0000"/>
              </a:solidFill>
            </a:endParaRPr>
          </a:p>
          <a:p>
            <a:r>
              <a:rPr lang="en-US" u="sng" dirty="0" smtClean="0">
                <a:solidFill>
                  <a:srgbClr val="FF0000"/>
                </a:solidFill>
              </a:rPr>
              <a:t>Division of Labor</a:t>
            </a:r>
            <a:r>
              <a:rPr lang="en-US" dirty="0" smtClean="0">
                <a:solidFill>
                  <a:srgbClr val="FF0000"/>
                </a:solidFill>
              </a:rPr>
              <a:t>: Instead of everyone doing each part of a task, each person can focus on what he or she does well and then share results. </a:t>
            </a:r>
          </a:p>
          <a:p>
            <a:endParaRPr lang="en-US" dirty="0"/>
          </a:p>
        </p:txBody>
      </p:sp>
    </p:spTree>
    <p:extLst>
      <p:ext uri="{BB962C8B-B14F-4D97-AF65-F5344CB8AC3E}">
        <p14:creationId xmlns:p14="http://schemas.microsoft.com/office/powerpoint/2010/main" val="395544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563562"/>
          </a:xfrm>
        </p:spPr>
        <p:txBody>
          <a:bodyPr>
            <a:normAutofit fontScale="90000"/>
          </a:bodyPr>
          <a:lstStyle/>
          <a:p>
            <a:r>
              <a:rPr lang="en-US" dirty="0" smtClean="0"/>
              <a:t>What Incentives do we have to be Competitive?</a:t>
            </a:r>
            <a:endParaRPr lang="en-US" dirty="0"/>
          </a:p>
        </p:txBody>
      </p:sp>
      <p:sp>
        <p:nvSpPr>
          <p:cNvPr id="3" name="Content Placeholder 2"/>
          <p:cNvSpPr>
            <a:spLocks noGrp="1"/>
          </p:cNvSpPr>
          <p:nvPr>
            <p:ph sz="quarter" idx="1"/>
          </p:nvPr>
        </p:nvSpPr>
        <p:spPr>
          <a:xfrm>
            <a:off x="0" y="914400"/>
            <a:ext cx="8839200" cy="5943600"/>
          </a:xfrm>
        </p:spPr>
        <p:txBody>
          <a:bodyPr>
            <a:normAutofit lnSpcReduction="10000"/>
          </a:bodyPr>
          <a:lstStyle/>
          <a:p>
            <a:pPr marL="0" indent="0">
              <a:buNone/>
            </a:pPr>
            <a:r>
              <a:rPr lang="en-US" dirty="0" smtClean="0">
                <a:solidFill>
                  <a:srgbClr val="FF0000"/>
                </a:solidFill>
              </a:rPr>
              <a:t>Despite these strong incentives to cooperate, in many situations we have more to gain by competing with and succeeding over others:</a:t>
            </a:r>
          </a:p>
          <a:p>
            <a:r>
              <a:rPr lang="en-US" u="sng" dirty="0" smtClean="0">
                <a:solidFill>
                  <a:srgbClr val="FF0000"/>
                </a:solidFill>
              </a:rPr>
              <a:t>More or better resources</a:t>
            </a:r>
            <a:r>
              <a:rPr lang="en-US" dirty="0" smtClean="0">
                <a:solidFill>
                  <a:srgbClr val="FF0000"/>
                </a:solidFill>
              </a:rPr>
              <a:t>: Through successful competition, we may be able to win more or better resources. </a:t>
            </a:r>
          </a:p>
          <a:p>
            <a:endParaRPr lang="en-US" dirty="0" smtClean="0">
              <a:solidFill>
                <a:srgbClr val="FF0000"/>
              </a:solidFill>
            </a:endParaRPr>
          </a:p>
          <a:p>
            <a:r>
              <a:rPr lang="en-US" u="sng" dirty="0" smtClean="0">
                <a:solidFill>
                  <a:srgbClr val="FF0000"/>
                </a:solidFill>
              </a:rPr>
              <a:t>Status</a:t>
            </a:r>
            <a:r>
              <a:rPr lang="en-US" dirty="0" smtClean="0">
                <a:solidFill>
                  <a:srgbClr val="FF0000"/>
                </a:solidFill>
              </a:rPr>
              <a:t>: Successful competition, either by itself or because of its rewards, can earn us a higher status in our group. </a:t>
            </a:r>
          </a:p>
          <a:p>
            <a:endParaRPr lang="en-US" dirty="0" smtClean="0">
              <a:solidFill>
                <a:srgbClr val="FF0000"/>
              </a:solidFill>
            </a:endParaRPr>
          </a:p>
          <a:p>
            <a:r>
              <a:rPr lang="en-US" u="sng" dirty="0" smtClean="0">
                <a:solidFill>
                  <a:srgbClr val="FF0000"/>
                </a:solidFill>
              </a:rPr>
              <a:t>Power or Authority</a:t>
            </a:r>
            <a:r>
              <a:rPr lang="en-US" dirty="0" smtClean="0">
                <a:solidFill>
                  <a:srgbClr val="FF0000"/>
                </a:solidFill>
              </a:rPr>
              <a:t>: By competing with others, an individual may achieve power or authority and the ability to assume a leadership position. </a:t>
            </a:r>
          </a:p>
          <a:p>
            <a:endParaRPr lang="en-US" dirty="0" smtClean="0">
              <a:solidFill>
                <a:srgbClr val="FF0000"/>
              </a:solidFill>
            </a:endParaRPr>
          </a:p>
          <a:p>
            <a:r>
              <a:rPr lang="en-US" u="sng" dirty="0" smtClean="0">
                <a:solidFill>
                  <a:srgbClr val="FF0000"/>
                </a:solidFill>
              </a:rPr>
              <a:t>Individual Achievement</a:t>
            </a:r>
            <a:r>
              <a:rPr lang="en-US" dirty="0" smtClean="0">
                <a:solidFill>
                  <a:srgbClr val="FF0000"/>
                </a:solidFill>
              </a:rPr>
              <a:t>: We may compete to satisfy our need for individual achievement. </a:t>
            </a:r>
          </a:p>
          <a:p>
            <a:endParaRPr lang="en-US" dirty="0">
              <a:solidFill>
                <a:srgbClr val="FF0000"/>
              </a:solidFill>
            </a:endParaRPr>
          </a:p>
        </p:txBody>
      </p:sp>
    </p:spTree>
    <p:extLst>
      <p:ext uri="{BB962C8B-B14F-4D97-AF65-F5344CB8AC3E}">
        <p14:creationId xmlns:p14="http://schemas.microsoft.com/office/powerpoint/2010/main" val="262174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calcmode="lin" valueType="num">
                                      <p:cBhvr>
                                        <p:cTn id="2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Social Dilemmas</a:t>
            </a:r>
            <a:endParaRPr lang="en-US" dirty="0"/>
          </a:p>
        </p:txBody>
      </p:sp>
      <p:sp>
        <p:nvSpPr>
          <p:cNvPr id="3" name="Content Placeholder 2"/>
          <p:cNvSpPr>
            <a:spLocks noGrp="1"/>
          </p:cNvSpPr>
          <p:nvPr>
            <p:ph sz="quarter" idx="1"/>
          </p:nvPr>
        </p:nvSpPr>
        <p:spPr>
          <a:xfrm>
            <a:off x="76200" y="990600"/>
            <a:ext cx="8610600" cy="5791200"/>
          </a:xfrm>
        </p:spPr>
        <p:txBody>
          <a:bodyPr/>
          <a:lstStyle/>
          <a:p>
            <a:pPr marL="0" indent="0">
              <a:buNone/>
            </a:pPr>
            <a:r>
              <a:rPr lang="en-US" dirty="0" smtClean="0"/>
              <a:t>What if someone has more to gain by being selfish when everyone else cooperates?</a:t>
            </a:r>
          </a:p>
          <a:p>
            <a:r>
              <a:rPr lang="en-US" dirty="0" smtClean="0"/>
              <a:t>Example: If everyone used public transportation, air pollution would decrease. But if most people agree to use public transportation and you continue to drive, you reap the advantages of both decreased air pollution and the convenience of your own transportation. </a:t>
            </a:r>
          </a:p>
          <a:p>
            <a:pPr marL="0" indent="0">
              <a:buNone/>
            </a:pPr>
            <a:endParaRPr lang="en-US" dirty="0" smtClean="0"/>
          </a:p>
          <a:p>
            <a:r>
              <a:rPr lang="en-US" dirty="0" smtClean="0"/>
              <a:t>Do you act with </a:t>
            </a:r>
            <a:r>
              <a:rPr lang="en-US" u="sng" dirty="0" smtClean="0">
                <a:effectLst>
                  <a:outerShdw blurRad="38100" dist="38100" dir="2700000" algn="tl">
                    <a:srgbClr val="000000">
                      <a:alpha val="43137"/>
                    </a:srgbClr>
                  </a:outerShdw>
                </a:effectLst>
              </a:rPr>
              <a:t>social responsibility</a:t>
            </a:r>
            <a:r>
              <a:rPr lang="en-US" dirty="0" smtClean="0"/>
              <a:t>, for the good of the group, or do you act selfishly?</a:t>
            </a:r>
          </a:p>
          <a:p>
            <a:endParaRPr lang="en-US" dirty="0"/>
          </a:p>
          <a:p>
            <a:r>
              <a:rPr lang="en-US" dirty="0" smtClean="0"/>
              <a:t>The conflict between wanting to do what is best for the group and what is best for oneself is called a </a:t>
            </a:r>
            <a:r>
              <a:rPr lang="en-US" b="1" u="sng" dirty="0" smtClean="0">
                <a:effectLst>
                  <a:outerShdw blurRad="38100" dist="38100" dir="2700000" algn="tl">
                    <a:srgbClr val="000000">
                      <a:alpha val="43137"/>
                    </a:srgbClr>
                  </a:outerShdw>
                </a:effectLst>
              </a:rPr>
              <a:t>social dilemma</a:t>
            </a:r>
            <a:r>
              <a:rPr lang="en-US" dirty="0" smtClean="0"/>
              <a:t>. </a:t>
            </a:r>
            <a:endParaRPr lang="en-US" dirty="0"/>
          </a:p>
        </p:txBody>
      </p:sp>
    </p:spTree>
    <p:extLst>
      <p:ext uri="{BB962C8B-B14F-4D97-AF65-F5344CB8AC3E}">
        <p14:creationId xmlns:p14="http://schemas.microsoft.com/office/powerpoint/2010/main" val="286736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fontScale="90000"/>
          </a:bodyPr>
          <a:lstStyle/>
          <a:p>
            <a:r>
              <a:rPr lang="en-US" dirty="0" smtClean="0"/>
              <a:t>Movements Toward Social Responsibility</a:t>
            </a:r>
            <a:endParaRPr lang="en-US" dirty="0"/>
          </a:p>
        </p:txBody>
      </p:sp>
      <p:sp>
        <p:nvSpPr>
          <p:cNvPr id="3" name="Content Placeholder 2"/>
          <p:cNvSpPr>
            <a:spLocks noGrp="1"/>
          </p:cNvSpPr>
          <p:nvPr>
            <p:ph sz="quarter" idx="1"/>
          </p:nvPr>
        </p:nvSpPr>
        <p:spPr>
          <a:xfrm>
            <a:off x="228600" y="1066800"/>
            <a:ext cx="8534400" cy="5715000"/>
          </a:xfrm>
        </p:spPr>
        <p:txBody>
          <a:bodyPr/>
          <a:lstStyle/>
          <a:p>
            <a:pPr marL="0" indent="0">
              <a:buNone/>
            </a:pPr>
            <a:r>
              <a:rPr lang="en-US" dirty="0" smtClean="0"/>
              <a:t>People may be encouraged to work together for the common good if they:</a:t>
            </a:r>
          </a:p>
          <a:p>
            <a:r>
              <a:rPr lang="en-US" dirty="0" smtClean="0"/>
              <a:t>Understand that they share that same outcome with everyone else. </a:t>
            </a:r>
          </a:p>
          <a:p>
            <a:r>
              <a:rPr lang="en-US" dirty="0" smtClean="0"/>
              <a:t>Realize an individual benefit. </a:t>
            </a:r>
          </a:p>
          <a:p>
            <a:r>
              <a:rPr lang="en-US" dirty="0" smtClean="0"/>
              <a:t>Acknowledge that when many small  individual contributions come together, they result in a significant outcome. </a:t>
            </a:r>
          </a:p>
          <a:p>
            <a:pPr marL="0" indent="0">
              <a:buNone/>
            </a:pPr>
            <a:endParaRPr lang="en-US" dirty="0" smtClean="0"/>
          </a:p>
          <a:p>
            <a:pPr marL="0" indent="0">
              <a:buNone/>
            </a:pPr>
            <a:r>
              <a:rPr lang="en-US" dirty="0" smtClean="0"/>
              <a:t>Example: We may collectively solve the pollution problem when we realize that pollution affects each of us, take advantage of individual benefits such as speedier carpool lanes, and recognize the importance of our individual efforts. </a:t>
            </a:r>
            <a:endParaRPr lang="en-US" dirty="0"/>
          </a:p>
        </p:txBody>
      </p:sp>
    </p:spTree>
    <p:extLst>
      <p:ext uri="{BB962C8B-B14F-4D97-AF65-F5344CB8AC3E}">
        <p14:creationId xmlns:p14="http://schemas.microsoft.com/office/powerpoint/2010/main" val="135647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715962"/>
          </a:xfrm>
        </p:spPr>
        <p:txBody>
          <a:bodyPr/>
          <a:lstStyle/>
          <a:p>
            <a:r>
              <a:rPr lang="en-US" dirty="0" smtClean="0"/>
              <a:t>Group Dynamics </a:t>
            </a:r>
            <a:endParaRPr lang="en-US" dirty="0"/>
          </a:p>
        </p:txBody>
      </p:sp>
      <p:sp>
        <p:nvSpPr>
          <p:cNvPr id="3" name="Content Placeholder 2"/>
          <p:cNvSpPr>
            <a:spLocks noGrp="1"/>
          </p:cNvSpPr>
          <p:nvPr>
            <p:ph sz="quarter" idx="1"/>
          </p:nvPr>
        </p:nvSpPr>
        <p:spPr>
          <a:xfrm>
            <a:off x="304800" y="1143000"/>
            <a:ext cx="8382000" cy="5330952"/>
          </a:xfrm>
        </p:spPr>
        <p:txBody>
          <a:bodyPr/>
          <a:lstStyle/>
          <a:p>
            <a:r>
              <a:rPr lang="en-US" dirty="0" smtClean="0"/>
              <a:t>Group members interact in ways that influence each other and the group itself. </a:t>
            </a:r>
          </a:p>
          <a:p>
            <a:pPr marL="0" indent="0">
              <a:buNone/>
            </a:pPr>
            <a:endParaRPr lang="en-US" dirty="0" smtClean="0"/>
          </a:p>
          <a:p>
            <a:r>
              <a:rPr lang="en-US" u="sng" dirty="0" smtClean="0">
                <a:effectLst>
                  <a:outerShdw blurRad="38100" dist="38100" dir="2700000" algn="tl">
                    <a:srgbClr val="000000">
                      <a:alpha val="43137"/>
                    </a:srgbClr>
                  </a:outerShdw>
                </a:effectLst>
              </a:rPr>
              <a:t>Group dynamics </a:t>
            </a:r>
            <a:r>
              <a:rPr lang="en-US" dirty="0" smtClean="0"/>
              <a:t>describes how </a:t>
            </a:r>
          </a:p>
          <a:p>
            <a:pPr marL="0" indent="0">
              <a:buNone/>
            </a:pPr>
            <a:r>
              <a:rPr lang="en-US" dirty="0" smtClean="0"/>
              <a:t>groups behave – the factors that </a:t>
            </a:r>
          </a:p>
          <a:p>
            <a:pPr marL="0" indent="0">
              <a:buNone/>
            </a:pPr>
            <a:r>
              <a:rPr lang="en-US" dirty="0" smtClean="0"/>
              <a:t>affect group decision making, </a:t>
            </a:r>
          </a:p>
          <a:p>
            <a:pPr marL="0" indent="0">
              <a:buNone/>
            </a:pPr>
            <a:r>
              <a:rPr lang="en-US" dirty="0" smtClean="0"/>
              <a:t>how group roles function, and how different leadership styles affect the group. </a:t>
            </a:r>
            <a:endParaRPr lang="en-US"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2057400"/>
            <a:ext cx="3517068"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306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par>
                                <p:cTn id="27" presetID="53"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dirty="0" smtClean="0"/>
              <a:t>Making Decisions</a:t>
            </a:r>
            <a:endParaRPr lang="en-US" dirty="0"/>
          </a:p>
        </p:txBody>
      </p:sp>
      <p:sp>
        <p:nvSpPr>
          <p:cNvPr id="3" name="Content Placeholder 2"/>
          <p:cNvSpPr>
            <a:spLocks noGrp="1"/>
          </p:cNvSpPr>
          <p:nvPr>
            <p:ph sz="quarter" idx="1"/>
          </p:nvPr>
        </p:nvSpPr>
        <p:spPr/>
        <p:txBody>
          <a:bodyPr/>
          <a:lstStyle/>
          <a:p>
            <a:r>
              <a:rPr lang="en-US" dirty="0" smtClean="0"/>
              <a:t>Whether we are members of a social club or a cabinet of presidential advisors, we often must make decisions as a group. </a:t>
            </a:r>
          </a:p>
          <a:p>
            <a:pPr marL="0" indent="0">
              <a:buNone/>
            </a:pPr>
            <a:endParaRPr lang="en-US" dirty="0" smtClean="0"/>
          </a:p>
          <a:p>
            <a:r>
              <a:rPr lang="en-US" dirty="0" smtClean="0"/>
              <a:t>To arrive at a group decision, members start out with individual decisions from which they must eventually reach a consensus. </a:t>
            </a:r>
          </a:p>
          <a:p>
            <a:pPr marL="0" indent="0">
              <a:buNone/>
            </a:pPr>
            <a:endParaRPr lang="en-US" dirty="0" smtClean="0"/>
          </a:p>
          <a:p>
            <a:r>
              <a:rPr lang="en-US" dirty="0" smtClean="0"/>
              <a:t>Several other factors can also influence the decision-making process. </a:t>
            </a:r>
          </a:p>
          <a:p>
            <a:endParaRPr lang="en-US" dirty="0"/>
          </a:p>
        </p:txBody>
      </p:sp>
    </p:spTree>
    <p:extLst>
      <p:ext uri="{BB962C8B-B14F-4D97-AF65-F5344CB8AC3E}">
        <p14:creationId xmlns:p14="http://schemas.microsoft.com/office/powerpoint/2010/main" val="427136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Group Polarization</a:t>
            </a:r>
            <a:endParaRPr lang="en-US" dirty="0"/>
          </a:p>
        </p:txBody>
      </p:sp>
      <p:sp>
        <p:nvSpPr>
          <p:cNvPr id="3" name="Content Placeholder 2"/>
          <p:cNvSpPr>
            <a:spLocks noGrp="1"/>
          </p:cNvSpPr>
          <p:nvPr>
            <p:ph sz="quarter" idx="1"/>
          </p:nvPr>
        </p:nvSpPr>
        <p:spPr>
          <a:xfrm>
            <a:off x="0" y="990600"/>
            <a:ext cx="8763000" cy="5715000"/>
          </a:xfrm>
        </p:spPr>
        <p:txBody>
          <a:bodyPr>
            <a:normAutofit lnSpcReduction="10000"/>
          </a:bodyPr>
          <a:lstStyle/>
          <a:p>
            <a:r>
              <a:rPr lang="en-US" dirty="0" smtClean="0"/>
              <a:t>Important decisions are often made by a committee because common wisdom holds that group decisions should be less extreme than individuals decisions. </a:t>
            </a:r>
          </a:p>
          <a:p>
            <a:pPr marL="0" indent="0">
              <a:buNone/>
            </a:pPr>
            <a:endParaRPr lang="en-US" dirty="0" smtClean="0"/>
          </a:p>
          <a:p>
            <a:r>
              <a:rPr lang="en-US" dirty="0" smtClean="0"/>
              <a:t>According to extensive research by Eugene </a:t>
            </a:r>
            <a:r>
              <a:rPr lang="en-US" dirty="0" err="1" smtClean="0"/>
              <a:t>Burnstein</a:t>
            </a:r>
            <a:r>
              <a:rPr lang="en-US" dirty="0" smtClean="0"/>
              <a:t>, what happens in reality is often exactly the opposite. </a:t>
            </a:r>
          </a:p>
          <a:p>
            <a:pPr marL="0" indent="0">
              <a:buNone/>
            </a:pPr>
            <a:endParaRPr lang="en-US" dirty="0" smtClean="0"/>
          </a:p>
          <a:p>
            <a:r>
              <a:rPr lang="en-US" dirty="0" smtClean="0"/>
              <a:t>Research indicated that groups tend to make the more extreme decisions, whether riskier or more conservative, than any of the individuals would have made alone. </a:t>
            </a:r>
          </a:p>
          <a:p>
            <a:pPr marL="0" indent="0">
              <a:buNone/>
            </a:pPr>
            <a:endParaRPr lang="en-US" dirty="0" smtClean="0"/>
          </a:p>
          <a:p>
            <a:r>
              <a:rPr lang="en-US" dirty="0" smtClean="0"/>
              <a:t>This phenomenon is called </a:t>
            </a:r>
            <a:r>
              <a:rPr lang="en-US" b="1" u="sng" dirty="0" smtClean="0">
                <a:effectLst>
                  <a:outerShdw blurRad="38100" dist="38100" dir="2700000" algn="tl">
                    <a:srgbClr val="000000">
                      <a:alpha val="43137"/>
                    </a:srgbClr>
                  </a:outerShdw>
                </a:effectLst>
              </a:rPr>
              <a:t>group polarization</a:t>
            </a:r>
            <a:r>
              <a:rPr lang="en-US" dirty="0" smtClean="0"/>
              <a:t>. </a:t>
            </a:r>
          </a:p>
          <a:p>
            <a:pPr lvl="1"/>
            <a:r>
              <a:rPr lang="en-US" dirty="0" smtClean="0"/>
              <a:t>Although researchers cannot say why this happens, it has frightening implications for group decisions regarding issues such as declarations of war or jury verdicts. </a:t>
            </a:r>
          </a:p>
          <a:p>
            <a:endParaRPr lang="en-US" dirty="0"/>
          </a:p>
        </p:txBody>
      </p:sp>
    </p:spTree>
    <p:extLst>
      <p:ext uri="{BB962C8B-B14F-4D97-AF65-F5344CB8AC3E}">
        <p14:creationId xmlns:p14="http://schemas.microsoft.com/office/powerpoint/2010/main" val="354491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u="sng" cap="none" dirty="0" err="1" smtClean="0">
                <a:solidFill>
                  <a:prstClr val="black"/>
                </a:solidFill>
                <a:effectLst>
                  <a:outerShdw blurRad="38100" dist="38100" dir="2700000" algn="tl">
                    <a:srgbClr val="000000">
                      <a:alpha val="43137"/>
                    </a:srgbClr>
                  </a:outerShdw>
                </a:effectLst>
                <a:ea typeface="+mn-ea"/>
                <a:cs typeface="+mn-cs"/>
              </a:rPr>
              <a:t>gro</a:t>
            </a:r>
            <a:r>
              <a:rPr lang="en-US" sz="2400" b="1" u="sng" cap="none" dirty="0">
                <a:solidFill>
                  <a:prstClr val="black"/>
                </a:solidFill>
                <a:effectLst>
                  <a:outerShdw blurRad="38100" dist="38100" dir="2700000" algn="tl">
                    <a:srgbClr val="000000">
                      <a:alpha val="43137"/>
                    </a:srgbClr>
                  </a:outerShdw>
                </a:effectLst>
                <a:ea typeface="+mn-ea"/>
                <a:cs typeface="+mn-cs"/>
              </a:rPr>
              <a:t> group polarization </a:t>
            </a:r>
            <a:r>
              <a:rPr lang="en-US" sz="2400" b="1" u="sng" cap="none" dirty="0" smtClean="0">
                <a:solidFill>
                  <a:prstClr val="black"/>
                </a:solidFill>
                <a:effectLst>
                  <a:outerShdw blurRad="38100" dist="38100" dir="2700000" algn="tl">
                    <a:srgbClr val="000000">
                      <a:alpha val="43137"/>
                    </a:srgbClr>
                  </a:outerShdw>
                </a:effectLst>
                <a:ea typeface="+mn-ea"/>
                <a:cs typeface="+mn-cs"/>
              </a:rPr>
              <a:t>up </a:t>
            </a:r>
            <a:r>
              <a:rPr lang="en-US" sz="2400" b="1" u="sng" cap="none" dirty="0">
                <a:solidFill>
                  <a:prstClr val="black"/>
                </a:solidFill>
                <a:effectLst>
                  <a:outerShdw blurRad="38100" dist="38100" dir="2700000" algn="tl">
                    <a:srgbClr val="000000">
                      <a:alpha val="43137"/>
                    </a:srgbClr>
                  </a:outerShdw>
                </a:effectLst>
                <a:ea typeface="+mn-ea"/>
                <a:cs typeface="+mn-cs"/>
              </a:rPr>
              <a:t>polarization</a:t>
            </a:r>
            <a:endParaRPr 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217" y="1066800"/>
            <a:ext cx="8440783"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90600" y="228600"/>
            <a:ext cx="4648200" cy="461665"/>
          </a:xfrm>
          <a:prstGeom prst="rect">
            <a:avLst/>
          </a:prstGeom>
          <a:noFill/>
        </p:spPr>
        <p:txBody>
          <a:bodyPr wrap="square" rtlCol="0">
            <a:spAutoFit/>
          </a:bodyPr>
          <a:lstStyle/>
          <a:p>
            <a:r>
              <a:rPr lang="en-US" sz="2400" b="1" u="sng" dirty="0" smtClean="0">
                <a:solidFill>
                  <a:prstClr val="black"/>
                </a:solidFill>
                <a:effectLst>
                  <a:outerShdw blurRad="38100" dist="38100" dir="2700000" algn="tl">
                    <a:srgbClr val="000000">
                      <a:alpha val="43137"/>
                    </a:srgbClr>
                  </a:outerShdw>
                </a:effectLst>
              </a:rPr>
              <a:t>Group </a:t>
            </a:r>
            <a:r>
              <a:rPr lang="en-US" sz="2400" b="1" u="sng" dirty="0">
                <a:solidFill>
                  <a:prstClr val="black"/>
                </a:solidFill>
                <a:effectLst>
                  <a:outerShdw blurRad="38100" dist="38100" dir="2700000" algn="tl">
                    <a:srgbClr val="000000">
                      <a:alpha val="43137"/>
                    </a:srgbClr>
                  </a:outerShdw>
                </a:effectLst>
              </a:rPr>
              <a:t>polarization</a:t>
            </a:r>
            <a:endParaRPr lang="en-US" dirty="0"/>
          </a:p>
        </p:txBody>
      </p:sp>
    </p:spTree>
    <p:extLst>
      <p:ext uri="{BB962C8B-B14F-4D97-AF65-F5344CB8AC3E}">
        <p14:creationId xmlns:p14="http://schemas.microsoft.com/office/powerpoint/2010/main" val="14190646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txBody>
          <a:bodyPr>
            <a:noAutofit/>
          </a:bodyPr>
          <a:lstStyle/>
          <a:p>
            <a:r>
              <a:rPr lang="en-US" sz="3200" dirty="0" smtClean="0"/>
              <a:t>Groupthink</a:t>
            </a:r>
            <a:endParaRPr lang="en-US" sz="3200" dirty="0"/>
          </a:p>
        </p:txBody>
      </p:sp>
      <p:sp>
        <p:nvSpPr>
          <p:cNvPr id="3" name="Content Placeholder 2"/>
          <p:cNvSpPr>
            <a:spLocks noGrp="1"/>
          </p:cNvSpPr>
          <p:nvPr>
            <p:ph sz="quarter" idx="1"/>
          </p:nvPr>
        </p:nvSpPr>
        <p:spPr>
          <a:xfrm>
            <a:off x="152400" y="609600"/>
            <a:ext cx="8610600" cy="6248400"/>
          </a:xfrm>
        </p:spPr>
        <p:txBody>
          <a:bodyPr>
            <a:normAutofit lnSpcReduction="10000"/>
          </a:bodyPr>
          <a:lstStyle/>
          <a:p>
            <a:r>
              <a:rPr lang="en-US" dirty="0" smtClean="0"/>
              <a:t>Groupthink occurs when tightly knit groups place a higher valuation on consensus than on arriving at a good decision. </a:t>
            </a:r>
          </a:p>
          <a:p>
            <a:pPr marL="0" indent="0">
              <a:buNone/>
            </a:pPr>
            <a:endParaRPr lang="en-US" dirty="0" smtClean="0"/>
          </a:p>
          <a:p>
            <a:r>
              <a:rPr lang="en-US" dirty="0" smtClean="0"/>
              <a:t>Members may squelch dissenting opinions or ignore or suppress contradictory evidence and come to feel that there is only one course of action to consider. </a:t>
            </a:r>
          </a:p>
          <a:p>
            <a:endParaRPr lang="en-US" dirty="0"/>
          </a:p>
          <a:p>
            <a:r>
              <a:rPr lang="en-US" dirty="0" smtClean="0"/>
              <a:t>Example: In1961 a troop of Cuban exiles, directed by the United States, attempted to invade Cuba and start an uprising. This military operation, called the Bay of Pigs invasion, failed disastrously, embarrassing the united States and intensifying U.S./Cuban hostilities. </a:t>
            </a:r>
          </a:p>
          <a:p>
            <a:pPr lvl="1"/>
            <a:r>
              <a:rPr lang="en-US" dirty="0" smtClean="0"/>
              <a:t>The decision to invade, made by President Kennedy and his military advisors, is considered to be a classic example of groupthink. Rather than considering all possible outcomes, the group convinced itself that the invasion could not fail. </a:t>
            </a:r>
            <a:endParaRPr lang="en-US" dirty="0"/>
          </a:p>
        </p:txBody>
      </p:sp>
    </p:spTree>
    <p:extLst>
      <p:ext uri="{BB962C8B-B14F-4D97-AF65-F5344CB8AC3E}">
        <p14:creationId xmlns:p14="http://schemas.microsoft.com/office/powerpoint/2010/main" val="1133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Think about the articles that we have read about Josh, </a:t>
            </a:r>
            <a:r>
              <a:rPr lang="en-US" smtClean="0"/>
              <a:t>Kitty Genovese, </a:t>
            </a:r>
            <a:r>
              <a:rPr lang="en-US" dirty="0" smtClean="0"/>
              <a:t>the Richmond High Rape… and the Human Zoo video.  How do you see the following concepts illustrated by the examples we have discussed in class?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dirty="0" smtClean="0"/>
              <a:t>Minority Influence</a:t>
            </a:r>
            <a:endParaRPr lang="en-US" dirty="0"/>
          </a:p>
        </p:txBody>
      </p:sp>
      <p:sp>
        <p:nvSpPr>
          <p:cNvPr id="3" name="Content Placeholder 2"/>
          <p:cNvSpPr>
            <a:spLocks noGrp="1"/>
          </p:cNvSpPr>
          <p:nvPr>
            <p:ph sz="quarter" idx="1"/>
          </p:nvPr>
        </p:nvSpPr>
        <p:spPr>
          <a:xfrm>
            <a:off x="152400" y="914400"/>
            <a:ext cx="8458200" cy="5791200"/>
          </a:xfrm>
        </p:spPr>
        <p:txBody>
          <a:bodyPr/>
          <a:lstStyle/>
          <a:p>
            <a:pPr marL="0" indent="0">
              <a:buNone/>
            </a:pPr>
            <a:r>
              <a:rPr lang="en-US" dirty="0" smtClean="0"/>
              <a:t>You might think that the majority viewpoint always wins out the in group decision making. However, minority viewpoints can sometimes win approval, particularly if the minority member…</a:t>
            </a:r>
          </a:p>
          <a:p>
            <a:r>
              <a:rPr lang="en-US" dirty="0" smtClean="0"/>
              <a:t>Presents rational rather than emotional arguments.</a:t>
            </a:r>
          </a:p>
          <a:p>
            <a:r>
              <a:rPr lang="en-US" dirty="0" smtClean="0"/>
              <a:t>Maintains a consistent position.</a:t>
            </a:r>
          </a:p>
          <a:p>
            <a:r>
              <a:rPr lang="en-US" dirty="0" smtClean="0"/>
              <a:t>Shows confidence in the position.</a:t>
            </a:r>
          </a:p>
          <a:p>
            <a:r>
              <a:rPr lang="en-US" dirty="0" smtClean="0"/>
              <a:t>Has patience.</a:t>
            </a:r>
          </a:p>
          <a:p>
            <a:r>
              <a:rPr lang="en-US" dirty="0" smtClean="0"/>
              <a:t>Can win over at least one other member.</a:t>
            </a:r>
          </a:p>
          <a:p>
            <a:endParaRPr lang="en-US" dirty="0"/>
          </a:p>
          <a:p>
            <a:r>
              <a:rPr lang="en-US" dirty="0" smtClean="0"/>
              <a:t>This is good news for the single voice in a group with opposing views. Over time, minority influences can lead to major social changes, such as desegregation or voting rights for women.  </a:t>
            </a:r>
            <a:endParaRPr lang="en-US" dirty="0"/>
          </a:p>
        </p:txBody>
      </p:sp>
    </p:spTree>
    <p:extLst>
      <p:ext uri="{BB962C8B-B14F-4D97-AF65-F5344CB8AC3E}">
        <p14:creationId xmlns:p14="http://schemas.microsoft.com/office/powerpoint/2010/main" val="305489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Autofit/>
          </a:bodyPr>
          <a:lstStyle/>
          <a:p>
            <a:r>
              <a:rPr lang="en-US" sz="3200" dirty="0" smtClean="0"/>
              <a:t>Group Roles</a:t>
            </a:r>
            <a:endParaRPr lang="en-US" sz="3200" dirty="0"/>
          </a:p>
        </p:txBody>
      </p:sp>
      <p:sp>
        <p:nvSpPr>
          <p:cNvPr id="3" name="Content Placeholder 2"/>
          <p:cNvSpPr>
            <a:spLocks noGrp="1"/>
          </p:cNvSpPr>
          <p:nvPr>
            <p:ph sz="quarter" idx="1"/>
          </p:nvPr>
        </p:nvSpPr>
        <p:spPr>
          <a:xfrm>
            <a:off x="152400" y="914400"/>
            <a:ext cx="8534400" cy="5867400"/>
          </a:xfrm>
        </p:spPr>
        <p:txBody>
          <a:bodyPr>
            <a:normAutofit lnSpcReduction="10000"/>
          </a:bodyPr>
          <a:lstStyle/>
          <a:p>
            <a:r>
              <a:rPr lang="en-US" dirty="0" smtClean="0"/>
              <a:t>One way to help groups run smoothly is to assign different roles to different group members. (Think of a professional sports team…)</a:t>
            </a:r>
          </a:p>
          <a:p>
            <a:pPr marL="0" indent="0">
              <a:buNone/>
            </a:pPr>
            <a:endParaRPr lang="en-US" dirty="0" smtClean="0"/>
          </a:p>
          <a:p>
            <a:r>
              <a:rPr lang="en-US" dirty="0" smtClean="0"/>
              <a:t>In some groups, roles may be formally assigned; in others, members may simply acquire them over time. </a:t>
            </a:r>
            <a:endParaRPr lang="en-US" dirty="0"/>
          </a:p>
          <a:p>
            <a:r>
              <a:rPr lang="en-US" dirty="0" smtClean="0"/>
              <a:t>Consider these benefits of group roles:</a:t>
            </a:r>
          </a:p>
          <a:p>
            <a:pPr lvl="1"/>
            <a:r>
              <a:rPr lang="en-US" dirty="0" smtClean="0"/>
              <a:t>Having distinct roles, including a group leader, establishes a structure or hierarchy for the group. </a:t>
            </a:r>
          </a:p>
          <a:p>
            <a:pPr lvl="1"/>
            <a:r>
              <a:rPr lang="en-US" dirty="0" smtClean="0"/>
              <a:t>Roles allow for a division of labor and help clarify each person’s responsibilities and obligations. </a:t>
            </a:r>
          </a:p>
          <a:p>
            <a:pPr lvl="1"/>
            <a:r>
              <a:rPr lang="en-US" dirty="0" smtClean="0"/>
              <a:t>Assigning clear roles can cut down on social loafing, because each person has a specific task for which he or she is accountable. </a:t>
            </a:r>
          </a:p>
          <a:p>
            <a:pPr lvl="1"/>
            <a:r>
              <a:rPr lang="en-US" dirty="0" smtClean="0"/>
              <a:t>Group members may internalize their roles, thereby making them a part of their self-image. </a:t>
            </a:r>
            <a:endParaRPr lang="en-US" dirty="0"/>
          </a:p>
        </p:txBody>
      </p:sp>
    </p:spTree>
    <p:extLst>
      <p:ext uri="{BB962C8B-B14F-4D97-AF65-F5344CB8AC3E}">
        <p14:creationId xmlns:p14="http://schemas.microsoft.com/office/powerpoint/2010/main" val="140169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Group Leadership </a:t>
            </a:r>
            <a:endParaRPr lang="en-US" dirty="0"/>
          </a:p>
        </p:txBody>
      </p:sp>
      <p:sp>
        <p:nvSpPr>
          <p:cNvPr id="3" name="Content Placeholder 2"/>
          <p:cNvSpPr>
            <a:spLocks noGrp="1"/>
          </p:cNvSpPr>
          <p:nvPr>
            <p:ph sz="quarter" idx="1"/>
          </p:nvPr>
        </p:nvSpPr>
        <p:spPr>
          <a:xfrm>
            <a:off x="152400" y="1066800"/>
            <a:ext cx="8686800" cy="5638800"/>
          </a:xfrm>
        </p:spPr>
        <p:txBody>
          <a:bodyPr/>
          <a:lstStyle/>
          <a:p>
            <a:r>
              <a:rPr lang="en-US" dirty="0" smtClean="0"/>
              <a:t>The success or failure of a group in attaining its goals may depend largely on the group’s leader, who defines goals, plans activities, and directs group efforts. </a:t>
            </a:r>
          </a:p>
          <a:p>
            <a:r>
              <a:rPr lang="en-US" dirty="0" smtClean="0"/>
              <a:t>Common traits shared by successful business leaders:</a:t>
            </a:r>
          </a:p>
          <a:p>
            <a:pPr lvl="1"/>
            <a:r>
              <a:rPr lang="en-US" dirty="0" smtClean="0"/>
              <a:t>Drive</a:t>
            </a:r>
          </a:p>
          <a:p>
            <a:pPr lvl="1"/>
            <a:r>
              <a:rPr lang="en-US" dirty="0" smtClean="0"/>
              <a:t>Honesty and integrity</a:t>
            </a:r>
          </a:p>
          <a:p>
            <a:pPr lvl="1"/>
            <a:r>
              <a:rPr lang="en-US" dirty="0" smtClean="0"/>
              <a:t>Leadership motivation</a:t>
            </a:r>
          </a:p>
          <a:p>
            <a:pPr lvl="1"/>
            <a:r>
              <a:rPr lang="en-US" dirty="0" smtClean="0"/>
              <a:t>Self-confidence</a:t>
            </a:r>
          </a:p>
          <a:p>
            <a:pPr lvl="1"/>
            <a:r>
              <a:rPr lang="en-US" dirty="0" smtClean="0"/>
              <a:t>Cognitive ability</a:t>
            </a:r>
          </a:p>
          <a:p>
            <a:pPr lvl="1"/>
            <a:r>
              <a:rPr lang="en-US" dirty="0" smtClean="0"/>
              <a:t>Expertise</a:t>
            </a:r>
          </a:p>
          <a:p>
            <a:pPr lvl="1"/>
            <a:r>
              <a:rPr lang="en-US" dirty="0" smtClean="0"/>
              <a:t>Creativity</a:t>
            </a:r>
          </a:p>
          <a:p>
            <a:pPr lvl="1"/>
            <a:r>
              <a:rPr lang="en-US" dirty="0" smtClean="0"/>
              <a:t>Flexibility</a:t>
            </a:r>
          </a:p>
          <a:p>
            <a:pPr marL="365760" lvl="1" indent="0">
              <a:buNone/>
            </a:pPr>
            <a:endParaRPr lang="en-US" dirty="0" smtClean="0"/>
          </a:p>
          <a:p>
            <a:pPr lvl="1"/>
            <a:endParaRPr lang="en-US" dirty="0" smtClean="0"/>
          </a:p>
          <a:p>
            <a:endParaRPr lang="en-US" dirty="0" smtClean="0"/>
          </a:p>
          <a:p>
            <a:endParaRPr lang="en-US" dirty="0"/>
          </a:p>
        </p:txBody>
      </p:sp>
    </p:spTree>
    <p:extLst>
      <p:ext uri="{BB962C8B-B14F-4D97-AF65-F5344CB8AC3E}">
        <p14:creationId xmlns:p14="http://schemas.microsoft.com/office/powerpoint/2010/main" val="31626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par>
                                <p:cTn id="24" presetID="53"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par>
                                <p:cTn id="29" presetID="53"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par>
                                <p:cTn id="34" presetID="53"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
                                            <p:txEl>
                                              <p:pRg st="5" end="5"/>
                                            </p:txEl>
                                          </p:spTgt>
                                        </p:tgtEl>
                                      </p:cBhvr>
                                    </p:animEffect>
                                  </p:childTnLst>
                                </p:cTn>
                              </p:par>
                              <p:par>
                                <p:cTn id="39" presetID="53"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3">
                                            <p:txEl>
                                              <p:pRg st="6" end="6"/>
                                            </p:txEl>
                                          </p:spTgt>
                                        </p:tgtEl>
                                      </p:cBhvr>
                                    </p:animEffect>
                                  </p:childTnLst>
                                </p:cTn>
                              </p:par>
                              <p:par>
                                <p:cTn id="44" presetID="53"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p:cTn id="4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8" dur="500"/>
                                        <p:tgtEl>
                                          <p:spTgt spid="3">
                                            <p:txEl>
                                              <p:pRg st="7" end="7"/>
                                            </p:txEl>
                                          </p:spTgt>
                                        </p:tgtEl>
                                      </p:cBhvr>
                                    </p:animEffect>
                                  </p:childTnLst>
                                </p:cTn>
                              </p:par>
                              <p:par>
                                <p:cTn id="49" presetID="53"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p:cTn id="5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3" dur="500"/>
                                        <p:tgtEl>
                                          <p:spTgt spid="3">
                                            <p:txEl>
                                              <p:pRg st="8" end="8"/>
                                            </p:txEl>
                                          </p:spTgt>
                                        </p:tgtEl>
                                      </p:cBhvr>
                                    </p:animEffect>
                                  </p:childTnLst>
                                </p:cTn>
                              </p:par>
                              <p:par>
                                <p:cTn id="54" presetID="53"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 calcmode="lin" valueType="num">
                                      <p:cBhvr>
                                        <p:cTn id="56"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dirty="0" smtClean="0"/>
              <a:t>Leadership Styles</a:t>
            </a:r>
            <a:endParaRPr lang="en-US" dirty="0"/>
          </a:p>
        </p:txBody>
      </p:sp>
      <p:sp>
        <p:nvSpPr>
          <p:cNvPr id="3" name="Content Placeholder 2"/>
          <p:cNvSpPr>
            <a:spLocks noGrp="1"/>
          </p:cNvSpPr>
          <p:nvPr>
            <p:ph sz="quarter" idx="1"/>
          </p:nvPr>
        </p:nvSpPr>
        <p:spPr>
          <a:xfrm>
            <a:off x="228600" y="1066800"/>
            <a:ext cx="8458200" cy="5638800"/>
          </a:xfrm>
        </p:spPr>
        <p:txBody>
          <a:bodyPr/>
          <a:lstStyle/>
          <a:p>
            <a:r>
              <a:rPr lang="en-US" dirty="0" smtClean="0"/>
              <a:t>Along with the leader’s personal traits, his or her leadership style – the leader works with the group – also affects the group’s success in attaining its goals. </a:t>
            </a:r>
          </a:p>
          <a:p>
            <a:r>
              <a:rPr lang="en-US" dirty="0" smtClean="0"/>
              <a:t>Task-oriented leaders tend to focus on the work of the group members, supervising them as they go. </a:t>
            </a:r>
          </a:p>
          <a:p>
            <a:pPr lvl="1"/>
            <a:r>
              <a:rPr lang="en-US" dirty="0" smtClean="0"/>
              <a:t>May be more effective in leading a group that is carrying out a specific job, such as building a clubhouse. </a:t>
            </a:r>
          </a:p>
          <a:p>
            <a:r>
              <a:rPr lang="en-US" dirty="0" smtClean="0"/>
              <a:t>Person-oriented leaders tend to focus on giving group members emotional support and maintaining good interpersonal relationships within the group. </a:t>
            </a:r>
          </a:p>
          <a:p>
            <a:pPr lvl="1"/>
            <a:r>
              <a:rPr lang="en-US" dirty="0" smtClean="0"/>
              <a:t>May be appropriate to help a group reach a consensus decision, such as what style of band uniform to choose. </a:t>
            </a:r>
            <a:endParaRPr lang="en-US" dirty="0"/>
          </a:p>
        </p:txBody>
      </p:sp>
    </p:spTree>
    <p:extLst>
      <p:ext uri="{BB962C8B-B14F-4D97-AF65-F5344CB8AC3E}">
        <p14:creationId xmlns:p14="http://schemas.microsoft.com/office/powerpoint/2010/main" val="240682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dirty="0" smtClean="0"/>
              <a:t>Authority and Obedience</a:t>
            </a:r>
            <a:endParaRPr lang="en-US" dirty="0"/>
          </a:p>
        </p:txBody>
      </p:sp>
      <p:sp>
        <p:nvSpPr>
          <p:cNvPr id="3" name="Content Placeholder 2"/>
          <p:cNvSpPr>
            <a:spLocks noGrp="1"/>
          </p:cNvSpPr>
          <p:nvPr>
            <p:ph sz="quarter" idx="1"/>
          </p:nvPr>
        </p:nvSpPr>
        <p:spPr>
          <a:xfrm>
            <a:off x="152400" y="990600"/>
            <a:ext cx="8610600" cy="5483352"/>
          </a:xfrm>
        </p:spPr>
        <p:txBody>
          <a:bodyPr/>
          <a:lstStyle/>
          <a:p>
            <a:r>
              <a:rPr lang="en-US" dirty="0" smtClean="0"/>
              <a:t>Obedience is the act of following orders given by someone is a position of authority. </a:t>
            </a:r>
          </a:p>
          <a:p>
            <a:pPr lvl="1"/>
            <a:r>
              <a:rPr lang="en-US" dirty="0" smtClean="0"/>
              <a:t>From early childhood, we are taught to respect and obey authority figures, such as parents, teachers, police officers, employers, coaches, church leaders, and others. </a:t>
            </a:r>
          </a:p>
          <a:p>
            <a:pPr marL="0" indent="0">
              <a:buNone/>
            </a:pPr>
            <a:endParaRPr lang="en-US" dirty="0" smtClean="0"/>
          </a:p>
          <a:p>
            <a:r>
              <a:rPr lang="en-US" dirty="0" smtClean="0"/>
              <a:t>Obedience to authority helps a society maintain order. </a:t>
            </a:r>
          </a:p>
          <a:p>
            <a:pPr marL="0" indent="0">
              <a:buNone/>
            </a:pPr>
            <a:endParaRPr lang="en-US" dirty="0" smtClean="0"/>
          </a:p>
          <a:p>
            <a:r>
              <a:rPr lang="en-US" dirty="0" smtClean="0"/>
              <a:t>However, the Holocaust during Would War II, the My Lai Massacre in the Vietnam War, and the mass suicide-murders at Jonestown show the dark side of obedience. </a:t>
            </a:r>
          </a:p>
          <a:p>
            <a:pPr lvl="1"/>
            <a:r>
              <a:rPr lang="en-US" dirty="0" smtClean="0"/>
              <a:t>Each clearly demonstrates how blind obedience to authority can cause people to commit horrific acts of inhumanity. </a:t>
            </a:r>
            <a:endParaRPr lang="en-US" dirty="0"/>
          </a:p>
        </p:txBody>
      </p:sp>
    </p:spTree>
    <p:extLst>
      <p:ext uri="{BB962C8B-B14F-4D97-AF65-F5344CB8AC3E}">
        <p14:creationId xmlns:p14="http://schemas.microsoft.com/office/powerpoint/2010/main" val="408171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Why do we Obey Authority?</a:t>
            </a:r>
            <a:endParaRPr lang="en-US" dirty="0"/>
          </a:p>
        </p:txBody>
      </p:sp>
      <p:sp>
        <p:nvSpPr>
          <p:cNvPr id="3" name="Content Placeholder 2"/>
          <p:cNvSpPr>
            <a:spLocks noGrp="1"/>
          </p:cNvSpPr>
          <p:nvPr>
            <p:ph sz="quarter" idx="1"/>
          </p:nvPr>
        </p:nvSpPr>
        <p:spPr>
          <a:xfrm>
            <a:off x="152400" y="1143000"/>
            <a:ext cx="8610600" cy="5330952"/>
          </a:xfrm>
        </p:spPr>
        <p:txBody>
          <a:bodyPr>
            <a:normAutofit/>
          </a:bodyPr>
          <a:lstStyle/>
          <a:p>
            <a:pPr marL="0" indent="0">
              <a:buNone/>
            </a:pPr>
            <a:r>
              <a:rPr lang="en-US" dirty="0" smtClean="0"/>
              <a:t>Studies suggest that most people have the capacity for blind obedience. Here are some possible reasons…</a:t>
            </a:r>
          </a:p>
          <a:p>
            <a:pPr marL="0" indent="0">
              <a:buNone/>
            </a:pPr>
            <a:endParaRPr lang="en-US" dirty="0" smtClean="0"/>
          </a:p>
          <a:p>
            <a:r>
              <a:rPr lang="en-US" dirty="0" smtClean="0"/>
              <a:t>Most societies rely on hierarchies to provide social structure, organizational benefits, stability, peaceful relations, and group protection. </a:t>
            </a:r>
          </a:p>
          <a:p>
            <a:pPr marL="0" indent="0">
              <a:buNone/>
            </a:pPr>
            <a:endParaRPr lang="en-US" dirty="0" smtClean="0"/>
          </a:p>
          <a:p>
            <a:r>
              <a:rPr lang="en-US" dirty="0" smtClean="0"/>
              <a:t>We are trained from birth to function within hierarchies, such as that of the family. </a:t>
            </a:r>
          </a:p>
          <a:p>
            <a:pPr marL="0" indent="0">
              <a:buNone/>
            </a:pPr>
            <a:endParaRPr lang="en-US" dirty="0" smtClean="0"/>
          </a:p>
          <a:p>
            <a:r>
              <a:rPr lang="en-US" dirty="0" smtClean="0"/>
              <a:t>Authority figures have the ability to punish or reward us.</a:t>
            </a:r>
          </a:p>
          <a:p>
            <a:r>
              <a:rPr lang="en-US" sz="1200" dirty="0" smtClean="0">
                <a:hlinkClick r:id="rId2"/>
              </a:rPr>
              <a:t>http://www.youtube.com/watch?v=W147ybOdgpE&amp;safe=active</a:t>
            </a:r>
            <a:endParaRPr lang="en-US" sz="1200" dirty="0" smtClean="0"/>
          </a:p>
          <a:p>
            <a:r>
              <a:rPr lang="en-US" sz="1200" dirty="0" err="1" smtClean="0"/>
              <a:t>Milgrim’s</a:t>
            </a:r>
            <a:r>
              <a:rPr lang="en-US" sz="1200" dirty="0" smtClean="0"/>
              <a:t> Experiment</a:t>
            </a:r>
          </a:p>
          <a:p>
            <a:endParaRPr lang="en-US" dirty="0" smtClean="0"/>
          </a:p>
        </p:txBody>
      </p:sp>
    </p:spTree>
    <p:extLst>
      <p:ext uri="{BB962C8B-B14F-4D97-AF65-F5344CB8AC3E}">
        <p14:creationId xmlns:p14="http://schemas.microsoft.com/office/powerpoint/2010/main" val="166513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p:cTn id="4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Obey Authority? Continued…</a:t>
            </a:r>
            <a:endParaRPr lang="en-US" dirty="0"/>
          </a:p>
        </p:txBody>
      </p:sp>
      <p:sp>
        <p:nvSpPr>
          <p:cNvPr id="3" name="Content Placeholder 2"/>
          <p:cNvSpPr>
            <a:spLocks noGrp="1"/>
          </p:cNvSpPr>
          <p:nvPr>
            <p:ph sz="quarter" idx="1"/>
          </p:nvPr>
        </p:nvSpPr>
        <p:spPr/>
        <p:txBody>
          <a:bodyPr>
            <a:normAutofit/>
          </a:bodyPr>
          <a:lstStyle/>
          <a:p>
            <a:pPr lvl="0">
              <a:buClr>
                <a:srgbClr val="FE8637"/>
              </a:buClr>
            </a:pPr>
            <a:r>
              <a:rPr lang="en-US" dirty="0">
                <a:solidFill>
                  <a:prstClr val="black"/>
                </a:solidFill>
              </a:rPr>
              <a:t>We have a desire to please authority figures</a:t>
            </a:r>
            <a:r>
              <a:rPr lang="en-US" dirty="0" smtClean="0">
                <a:solidFill>
                  <a:prstClr val="black"/>
                </a:solidFill>
              </a:rPr>
              <a:t>.</a:t>
            </a:r>
          </a:p>
          <a:p>
            <a:pPr marL="0" lvl="0" indent="0">
              <a:buClr>
                <a:srgbClr val="FE8637"/>
              </a:buClr>
              <a:buNone/>
            </a:pPr>
            <a:endParaRPr lang="en-US" dirty="0">
              <a:solidFill>
                <a:prstClr val="black"/>
              </a:solidFill>
            </a:endParaRPr>
          </a:p>
          <a:p>
            <a:pPr lvl="0">
              <a:buClr>
                <a:srgbClr val="FE8637"/>
              </a:buClr>
            </a:pPr>
            <a:r>
              <a:rPr lang="en-US" dirty="0">
                <a:solidFill>
                  <a:prstClr val="black"/>
                </a:solidFill>
              </a:rPr>
              <a:t>When we obey authority </a:t>
            </a:r>
          </a:p>
          <a:p>
            <a:pPr marL="0" lvl="0" indent="0">
              <a:buClr>
                <a:srgbClr val="FE8637"/>
              </a:buClr>
              <a:buNone/>
            </a:pPr>
            <a:r>
              <a:rPr lang="en-US" dirty="0" smtClean="0">
                <a:solidFill>
                  <a:prstClr val="black"/>
                </a:solidFill>
              </a:rPr>
              <a:t>figures</a:t>
            </a:r>
            <a:r>
              <a:rPr lang="en-US" dirty="0">
                <a:solidFill>
                  <a:prstClr val="black"/>
                </a:solidFill>
              </a:rPr>
              <a:t>, we consider them </a:t>
            </a:r>
            <a:r>
              <a:rPr lang="en-US" dirty="0" smtClean="0">
                <a:solidFill>
                  <a:prstClr val="black"/>
                </a:solidFill>
              </a:rPr>
              <a:t>(not </a:t>
            </a:r>
          </a:p>
          <a:p>
            <a:pPr marL="0" lvl="0" indent="0">
              <a:buClr>
                <a:srgbClr val="FE8637"/>
              </a:buClr>
              <a:buNone/>
            </a:pPr>
            <a:r>
              <a:rPr lang="en-US" dirty="0">
                <a:solidFill>
                  <a:prstClr val="black"/>
                </a:solidFill>
              </a:rPr>
              <a:t>o</a:t>
            </a:r>
            <a:r>
              <a:rPr lang="en-US" dirty="0" smtClean="0">
                <a:solidFill>
                  <a:prstClr val="black"/>
                </a:solidFill>
              </a:rPr>
              <a:t>urselves) responsible </a:t>
            </a:r>
            <a:r>
              <a:rPr lang="en-US" dirty="0">
                <a:solidFill>
                  <a:prstClr val="black"/>
                </a:solidFill>
              </a:rPr>
              <a:t>for any </a:t>
            </a:r>
            <a:endParaRPr lang="en-US" dirty="0" smtClean="0">
              <a:solidFill>
                <a:prstClr val="black"/>
              </a:solidFill>
            </a:endParaRPr>
          </a:p>
          <a:p>
            <a:pPr marL="0" lvl="0" indent="0">
              <a:buClr>
                <a:srgbClr val="FE8637"/>
              </a:buClr>
              <a:buNone/>
            </a:pPr>
            <a:r>
              <a:rPr lang="en-US" dirty="0" smtClean="0">
                <a:solidFill>
                  <a:prstClr val="black"/>
                </a:solidFill>
              </a:rPr>
              <a:t>consequences</a:t>
            </a:r>
            <a:r>
              <a:rPr lang="en-US" dirty="0">
                <a:solidFill>
                  <a:prstClr val="black"/>
                </a:solidFill>
              </a:rPr>
              <a:t>. We may say, </a:t>
            </a:r>
            <a:endParaRPr lang="en-US" dirty="0" smtClean="0">
              <a:solidFill>
                <a:prstClr val="black"/>
              </a:solidFill>
            </a:endParaRPr>
          </a:p>
          <a:p>
            <a:pPr marL="0" lvl="0" indent="0">
              <a:buClr>
                <a:srgbClr val="FE8637"/>
              </a:buClr>
              <a:buNone/>
            </a:pPr>
            <a:r>
              <a:rPr lang="en-US" dirty="0" smtClean="0">
                <a:solidFill>
                  <a:prstClr val="black"/>
                </a:solidFill>
              </a:rPr>
              <a:t>“</a:t>
            </a:r>
            <a:r>
              <a:rPr lang="en-US" dirty="0">
                <a:solidFill>
                  <a:prstClr val="black"/>
                </a:solidFill>
              </a:rPr>
              <a:t>I was just following orders</a:t>
            </a:r>
            <a:r>
              <a:rPr lang="en-US" dirty="0" smtClean="0">
                <a:solidFill>
                  <a:prstClr val="black"/>
                </a:solidFill>
              </a:rPr>
              <a:t>.”</a:t>
            </a:r>
          </a:p>
          <a:p>
            <a:pPr marL="0" lvl="0" indent="0">
              <a:buClr>
                <a:srgbClr val="FE8637"/>
              </a:buClr>
              <a:buNone/>
            </a:pPr>
            <a:endParaRPr lang="en-US" dirty="0" smtClean="0">
              <a:solidFill>
                <a:prstClr val="black"/>
              </a:solidFill>
            </a:endParaRPr>
          </a:p>
          <a:p>
            <a:pPr marL="0" lvl="0" indent="0">
              <a:buClr>
                <a:srgbClr val="FE8637"/>
              </a:buClr>
              <a:buNone/>
            </a:pPr>
            <a:endParaRPr lang="en-US" dirty="0">
              <a:solidFill>
                <a:prstClr val="black"/>
              </a:solidFill>
            </a:endParaRPr>
          </a:p>
          <a:p>
            <a:pPr lvl="0">
              <a:buClr>
                <a:srgbClr val="FE8637"/>
              </a:buClr>
            </a:pPr>
            <a:r>
              <a:rPr lang="en-US" dirty="0">
                <a:solidFill>
                  <a:prstClr val="black"/>
                </a:solidFill>
              </a:rPr>
              <a:t>The scope of the orders may start in a small way and escalate only gradually. </a:t>
            </a:r>
          </a:p>
          <a:p>
            <a:endParaRPr lang="en-US"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6951" y="2048691"/>
            <a:ext cx="459651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907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par>
                                <p:cTn id="27" presetID="53"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3">
                                            <p:txEl>
                                              <p:pRg st="5" end="5"/>
                                            </p:txEl>
                                          </p:spTgt>
                                        </p:tgtEl>
                                      </p:cBhvr>
                                    </p:animEffect>
                                  </p:childTnLst>
                                </p:cTn>
                              </p:par>
                              <p:par>
                                <p:cTn id="32" presetID="53"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p:cTn id="3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p:cTn id="41"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
            <a:ext cx="3429000" cy="391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2446" y="28596"/>
            <a:ext cx="4267200" cy="6292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1" y="3759330"/>
            <a:ext cx="4724399" cy="3232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60831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dirty="0" smtClean="0"/>
              <a:t>Personality Characteristics </a:t>
            </a:r>
            <a:endParaRPr lang="en-US" dirty="0"/>
          </a:p>
        </p:txBody>
      </p:sp>
      <p:sp>
        <p:nvSpPr>
          <p:cNvPr id="3" name="Content Placeholder 2"/>
          <p:cNvSpPr>
            <a:spLocks noGrp="1"/>
          </p:cNvSpPr>
          <p:nvPr>
            <p:ph sz="quarter" idx="1"/>
          </p:nvPr>
        </p:nvSpPr>
        <p:spPr>
          <a:xfrm>
            <a:off x="76200" y="1143000"/>
            <a:ext cx="8686800" cy="5562600"/>
          </a:xfrm>
        </p:spPr>
        <p:txBody>
          <a:bodyPr/>
          <a:lstStyle/>
          <a:p>
            <a:r>
              <a:rPr lang="en-US" dirty="0" smtClean="0"/>
              <a:t>Its easy to blame acts of brutality on a single “sick” individual who is not at all like us. However, the Holocaust could not have happened without the help of multitudes of ordinary people – law abiding citizens and good neighbors. </a:t>
            </a:r>
          </a:p>
          <a:p>
            <a:pPr marL="0" indent="0">
              <a:buNone/>
            </a:pPr>
            <a:endParaRPr lang="en-US" dirty="0" smtClean="0"/>
          </a:p>
          <a:p>
            <a:pPr marL="0" indent="0">
              <a:buNone/>
            </a:pPr>
            <a:r>
              <a:rPr lang="en-US" dirty="0" err="1" smtClean="0"/>
              <a:t>Zombardo’s</a:t>
            </a:r>
            <a:r>
              <a:rPr lang="en-US" dirty="0" smtClean="0"/>
              <a:t> Study (mock-prison experiment) suggests that most ordinary people will obey blindly – even if they are forced to act against their                                                   conscience, and even if they think </a:t>
            </a:r>
          </a:p>
          <a:p>
            <a:pPr marL="0" indent="0">
              <a:buNone/>
            </a:pPr>
            <a:r>
              <a:rPr lang="en-US" dirty="0" smtClean="0"/>
              <a:t>they are harming someone. </a:t>
            </a:r>
          </a:p>
          <a:p>
            <a:endParaRPr lang="en-US"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267200"/>
            <a:ext cx="2667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94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Helping Behavior</a:t>
            </a:r>
            <a:endParaRPr lang="en-US" dirty="0"/>
          </a:p>
        </p:txBody>
      </p:sp>
      <p:sp>
        <p:nvSpPr>
          <p:cNvPr id="3" name="Content Placeholder 2"/>
          <p:cNvSpPr>
            <a:spLocks noGrp="1"/>
          </p:cNvSpPr>
          <p:nvPr>
            <p:ph sz="quarter" idx="1"/>
          </p:nvPr>
        </p:nvSpPr>
        <p:spPr>
          <a:xfrm>
            <a:off x="152400" y="1066800"/>
            <a:ext cx="8610600" cy="5407152"/>
          </a:xfrm>
        </p:spPr>
        <p:txBody>
          <a:bodyPr/>
          <a:lstStyle/>
          <a:p>
            <a:r>
              <a:rPr lang="en-US" dirty="0" smtClean="0"/>
              <a:t>Helping others without expecting something in return is called </a:t>
            </a:r>
            <a:r>
              <a:rPr lang="en-US" b="1" u="sng" dirty="0" smtClean="0">
                <a:effectLst>
                  <a:outerShdw blurRad="38100" dist="38100" dir="2700000" algn="tl">
                    <a:srgbClr val="000000">
                      <a:alpha val="43137"/>
                    </a:srgbClr>
                  </a:outerShdw>
                </a:effectLst>
              </a:rPr>
              <a:t>altruism</a:t>
            </a:r>
            <a:r>
              <a:rPr lang="en-US" dirty="0" smtClean="0"/>
              <a:t>. </a:t>
            </a:r>
          </a:p>
          <a:p>
            <a:r>
              <a:rPr lang="en-US" dirty="0" smtClean="0"/>
              <a:t>Are people generally altruistic?</a:t>
            </a:r>
          </a:p>
          <a:p>
            <a:pPr marL="0" indent="0">
              <a:buNone/>
            </a:pPr>
            <a:endParaRPr lang="en-US" dirty="0" smtClean="0"/>
          </a:p>
          <a:p>
            <a:r>
              <a:rPr lang="en-US" dirty="0" smtClean="0"/>
              <a:t>Consider the following incidents that made the news…</a:t>
            </a:r>
          </a:p>
          <a:p>
            <a:pPr lvl="1"/>
            <a:r>
              <a:rPr lang="en-US" dirty="0" smtClean="0"/>
              <a:t>In 1982 an airplane crashed in Washington, D.C., plunging into the icy water, one passenger repeatedly gave his lifeline to other passengers. They were pulled to safety, but the heroic passenger himself died. </a:t>
            </a:r>
          </a:p>
          <a:p>
            <a:pPr marL="365760" lvl="1" indent="0">
              <a:buNone/>
            </a:pPr>
            <a:endParaRPr lang="en-US" dirty="0" smtClean="0"/>
          </a:p>
          <a:p>
            <a:pPr lvl="1"/>
            <a:r>
              <a:rPr lang="en-US" dirty="0" smtClean="0"/>
              <a:t>In 1964 a woman named Kitty Genovese was stabbed to death in New York City while 38 neighbors watched from their windows. Although the attack took almost half and hour, no one came out to help or even call the police.    </a:t>
            </a:r>
            <a:endParaRPr lang="en-US" dirty="0"/>
          </a:p>
        </p:txBody>
      </p:sp>
    </p:spTree>
    <p:extLst>
      <p:ext uri="{BB962C8B-B14F-4D97-AF65-F5344CB8AC3E}">
        <p14:creationId xmlns:p14="http://schemas.microsoft.com/office/powerpoint/2010/main" val="26425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Society and Group Influences </a:t>
            </a:r>
            <a:endParaRPr lang="en-US" dirty="0"/>
          </a:p>
        </p:txBody>
      </p:sp>
      <p:sp>
        <p:nvSpPr>
          <p:cNvPr id="3" name="Content Placeholder 2"/>
          <p:cNvSpPr>
            <a:spLocks noGrp="1"/>
          </p:cNvSpPr>
          <p:nvPr>
            <p:ph sz="quarter" idx="1"/>
          </p:nvPr>
        </p:nvSpPr>
        <p:spPr/>
        <p:txBody>
          <a:bodyPr>
            <a:normAutofit/>
          </a:bodyPr>
          <a:lstStyle/>
          <a:p>
            <a:r>
              <a:rPr lang="en-US" sz="3200" dirty="0" smtClean="0"/>
              <a:t>Whether you realize it or not, the society in which you live as well as the different groups to which you belong have a big impact on how you behave. </a:t>
            </a:r>
            <a:endParaRPr lang="en-US" sz="3200" dirty="0"/>
          </a:p>
        </p:txBody>
      </p:sp>
    </p:spTree>
    <p:extLst>
      <p:ext uri="{BB962C8B-B14F-4D97-AF65-F5344CB8AC3E}">
        <p14:creationId xmlns:p14="http://schemas.microsoft.com/office/powerpoint/2010/main" val="11029445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Why do we help?</a:t>
            </a:r>
            <a:endParaRPr lang="en-US" dirty="0"/>
          </a:p>
        </p:txBody>
      </p:sp>
      <p:sp>
        <p:nvSpPr>
          <p:cNvPr id="3" name="Content Placeholder 2"/>
          <p:cNvSpPr>
            <a:spLocks noGrp="1"/>
          </p:cNvSpPr>
          <p:nvPr>
            <p:ph sz="quarter" idx="1"/>
          </p:nvPr>
        </p:nvSpPr>
        <p:spPr>
          <a:xfrm>
            <a:off x="152400" y="1143000"/>
            <a:ext cx="8610600" cy="5330952"/>
          </a:xfrm>
        </p:spPr>
        <p:txBody>
          <a:bodyPr>
            <a:normAutofit/>
          </a:bodyPr>
          <a:lstStyle/>
          <a:p>
            <a:pPr marL="0" indent="0">
              <a:buNone/>
            </a:pPr>
            <a:r>
              <a:rPr lang="en-US" dirty="0" smtClean="0"/>
              <a:t>The Kitty Genovese case shocked the nation and triggered a number of studies about why people help or do not help others</a:t>
            </a:r>
            <a:r>
              <a:rPr lang="en-US" dirty="0"/>
              <a:t>. </a:t>
            </a:r>
            <a:r>
              <a:rPr lang="en-US" sz="2000" dirty="0" smtClean="0">
                <a:hlinkClick r:id="rId3"/>
              </a:rPr>
              <a:t>https://www.youtube.com/watch?v=BdpdUbW8vbw</a:t>
            </a:r>
            <a:endParaRPr lang="en-US" sz="2000" dirty="0" smtClean="0"/>
          </a:p>
          <a:p>
            <a:pPr marL="0" indent="0">
              <a:buNone/>
            </a:pPr>
            <a:r>
              <a:rPr lang="en-US" sz="2000" dirty="0" smtClean="0"/>
              <a:t>The Bystander Effect:  The Death of Kitty Genovese</a:t>
            </a:r>
          </a:p>
          <a:p>
            <a:pPr marL="0" indent="0">
              <a:buNone/>
            </a:pPr>
            <a:endParaRPr lang="en-US" sz="2000" dirty="0"/>
          </a:p>
          <a:p>
            <a:pPr marL="0" indent="0">
              <a:buNone/>
            </a:pPr>
            <a:r>
              <a:rPr lang="en-US" dirty="0" smtClean="0"/>
              <a:t>Some of these studies suggest we are most likely to come to someone else’s assistance when:</a:t>
            </a:r>
          </a:p>
          <a:p>
            <a:r>
              <a:rPr lang="en-US" dirty="0" smtClean="0"/>
              <a:t>The situation is clearly an emergency.</a:t>
            </a:r>
          </a:p>
          <a:p>
            <a:r>
              <a:rPr lang="en-US" dirty="0" smtClean="0"/>
              <a:t>The victim is similar to ourselves.</a:t>
            </a:r>
          </a:p>
          <a:p>
            <a:r>
              <a:rPr lang="en-US" dirty="0" smtClean="0"/>
              <a:t>We perceive that the victim did not bring the emergency on him or herself.</a:t>
            </a:r>
          </a:p>
          <a:p>
            <a:r>
              <a:rPr lang="en-US" dirty="0" smtClean="0"/>
              <a:t>We know what to do or have some relevant expertise, such as knowledge of first aid. </a:t>
            </a:r>
          </a:p>
          <a:p>
            <a:endParaRPr lang="en-US" dirty="0"/>
          </a:p>
        </p:txBody>
      </p:sp>
    </p:spTree>
    <p:extLst>
      <p:ext uri="{BB962C8B-B14F-4D97-AF65-F5344CB8AC3E}">
        <p14:creationId xmlns:p14="http://schemas.microsoft.com/office/powerpoint/2010/main" val="305779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75F6D"/>
                </a:solidFill>
              </a:rPr>
              <a:t>Why do we help</a:t>
            </a:r>
            <a:r>
              <a:rPr lang="en-US" dirty="0" smtClean="0">
                <a:solidFill>
                  <a:srgbClr val="575F6D"/>
                </a:solidFill>
              </a:rPr>
              <a:t>? Continued…</a:t>
            </a:r>
            <a:endParaRPr lang="en-US" dirty="0"/>
          </a:p>
        </p:txBody>
      </p:sp>
      <p:sp>
        <p:nvSpPr>
          <p:cNvPr id="3" name="Content Placeholder 2"/>
          <p:cNvSpPr>
            <a:spLocks noGrp="1"/>
          </p:cNvSpPr>
          <p:nvPr>
            <p:ph sz="quarter" idx="1"/>
          </p:nvPr>
        </p:nvSpPr>
        <p:spPr>
          <a:xfrm>
            <a:off x="457200" y="1371599"/>
            <a:ext cx="7467600" cy="1523999"/>
          </a:xfrm>
        </p:spPr>
        <p:txBody>
          <a:bodyPr>
            <a:normAutofit lnSpcReduction="10000"/>
          </a:bodyPr>
          <a:lstStyle/>
          <a:p>
            <a:pPr marL="0" indent="0">
              <a:buNone/>
            </a:pPr>
            <a:r>
              <a:rPr lang="en-US" dirty="0" smtClean="0"/>
              <a:t>What causes us to help at all?</a:t>
            </a:r>
          </a:p>
          <a:p>
            <a:r>
              <a:rPr lang="en-US" dirty="0" smtClean="0"/>
              <a:t>Some studies suggest that our desire to help others may have selfish motivations and that we do receive something in return.</a:t>
            </a:r>
          </a:p>
        </p:txBody>
      </p:sp>
      <p:sp>
        <p:nvSpPr>
          <p:cNvPr id="5" name="TextBox 4"/>
          <p:cNvSpPr txBox="1"/>
          <p:nvPr/>
        </p:nvSpPr>
        <p:spPr>
          <a:xfrm>
            <a:off x="304800" y="2895599"/>
            <a:ext cx="3810000" cy="372409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200" b="1" u="sng" dirty="0" smtClean="0">
                <a:effectLst>
                  <a:outerShdw blurRad="38100" dist="38100" dir="2700000" algn="tl">
                    <a:srgbClr val="000000">
                      <a:alpha val="43137"/>
                    </a:srgbClr>
                  </a:outerShdw>
                </a:effectLst>
              </a:rPr>
              <a:t>Emotions</a:t>
            </a:r>
          </a:p>
          <a:p>
            <a:pPr algn="ctr"/>
            <a:r>
              <a:rPr lang="en-US" sz="2400" dirty="0" smtClean="0"/>
              <a:t>According to some researchers, helping others helps us feel good about ourselves or prevents us from feeling guilty that we didn’t help someone in need. </a:t>
            </a:r>
          </a:p>
          <a:p>
            <a:pPr algn="ctr"/>
            <a:endParaRPr lang="en-US" dirty="0"/>
          </a:p>
          <a:p>
            <a:pPr algn="ctr"/>
            <a:endParaRPr lang="en-US" dirty="0"/>
          </a:p>
        </p:txBody>
      </p:sp>
      <p:sp>
        <p:nvSpPr>
          <p:cNvPr id="6" name="TextBox 5"/>
          <p:cNvSpPr txBox="1"/>
          <p:nvPr/>
        </p:nvSpPr>
        <p:spPr>
          <a:xfrm>
            <a:off x="4343400" y="2912179"/>
            <a:ext cx="4191000" cy="390876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200" b="1" u="sng" dirty="0" smtClean="0">
                <a:effectLst>
                  <a:outerShdw blurRad="38100" dist="38100" dir="2700000" algn="tl">
                    <a:srgbClr val="000000">
                      <a:alpha val="43137"/>
                    </a:srgbClr>
                  </a:outerShdw>
                </a:effectLst>
              </a:rPr>
              <a:t>Genetics </a:t>
            </a:r>
            <a:endParaRPr lang="en-US" sz="2400" b="1" u="sng" dirty="0" smtClean="0">
              <a:effectLst>
                <a:outerShdw blurRad="38100" dist="38100" dir="2700000" algn="tl">
                  <a:srgbClr val="000000">
                    <a:alpha val="43137"/>
                  </a:srgbClr>
                </a:outerShdw>
              </a:effectLst>
            </a:endParaRPr>
          </a:p>
          <a:p>
            <a:pPr algn="ctr"/>
            <a:r>
              <a:rPr lang="en-US" sz="2400" dirty="0" smtClean="0"/>
              <a:t>Some social psychologists believe that humans may be “programmed” to help others because we are social beings. Over time, this helpfulness can help us to survive by strengthening social bonds. </a:t>
            </a:r>
          </a:p>
          <a:p>
            <a:pPr algn="ctr"/>
            <a:endParaRPr lang="en-US" sz="2400" dirty="0"/>
          </a:p>
        </p:txBody>
      </p:sp>
    </p:spTree>
    <p:extLst>
      <p:ext uri="{BB962C8B-B14F-4D97-AF65-F5344CB8AC3E}">
        <p14:creationId xmlns:p14="http://schemas.microsoft.com/office/powerpoint/2010/main" val="207935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Why Don’t We Help?</a:t>
            </a:r>
            <a:endParaRPr lang="en-US" dirty="0"/>
          </a:p>
        </p:txBody>
      </p:sp>
      <p:sp>
        <p:nvSpPr>
          <p:cNvPr id="3" name="Content Placeholder 2"/>
          <p:cNvSpPr>
            <a:spLocks noGrp="1"/>
          </p:cNvSpPr>
          <p:nvPr>
            <p:ph sz="quarter" idx="1"/>
          </p:nvPr>
        </p:nvSpPr>
        <p:spPr>
          <a:xfrm>
            <a:off x="228600" y="838200"/>
            <a:ext cx="8458200" cy="5867400"/>
          </a:xfrm>
        </p:spPr>
        <p:txBody>
          <a:bodyPr/>
          <a:lstStyle/>
          <a:p>
            <a:r>
              <a:rPr lang="en-US" dirty="0" smtClean="0"/>
              <a:t>Media accounts of the day suggested that Kitty Genovese died because of the overall apathy and selfishness of </a:t>
            </a:r>
            <a:r>
              <a:rPr lang="en-US" dirty="0"/>
              <a:t>A</a:t>
            </a:r>
            <a:r>
              <a:rPr lang="en-US" dirty="0" smtClean="0"/>
              <a:t>merican society. </a:t>
            </a:r>
          </a:p>
          <a:p>
            <a:pPr marL="0" indent="0">
              <a:buNone/>
            </a:pPr>
            <a:endParaRPr lang="en-US" dirty="0" smtClean="0"/>
          </a:p>
          <a:p>
            <a:r>
              <a:rPr lang="en-US" dirty="0" smtClean="0"/>
              <a:t>To explore this issue, researchers Bibb </a:t>
            </a:r>
            <a:r>
              <a:rPr lang="en-US" dirty="0" err="1" smtClean="0"/>
              <a:t>Latane</a:t>
            </a:r>
            <a:r>
              <a:rPr lang="en-US" dirty="0" smtClean="0"/>
              <a:t> and John Darley brought subjects into the laboratory supposedly for purposes of market research. Then, either alone or with others, the subjects witnesses a staged emergency… screams from another room, the sounds of medical emergencies, or the sudden appearance of smoke. </a:t>
            </a:r>
          </a:p>
          <a:p>
            <a:endParaRPr lang="en-US" dirty="0"/>
          </a:p>
          <a:p>
            <a:r>
              <a:rPr lang="en-US" dirty="0" smtClean="0"/>
              <a:t>What did researchers find?...</a:t>
            </a:r>
          </a:p>
        </p:txBody>
      </p:sp>
    </p:spTree>
    <p:extLst>
      <p:ext uri="{BB962C8B-B14F-4D97-AF65-F5344CB8AC3E}">
        <p14:creationId xmlns:p14="http://schemas.microsoft.com/office/powerpoint/2010/main" val="250948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Why Don’t We Help? Continued…</a:t>
            </a:r>
            <a:endParaRPr lang="en-US" dirty="0"/>
          </a:p>
        </p:txBody>
      </p:sp>
      <p:sp>
        <p:nvSpPr>
          <p:cNvPr id="3" name="Content Placeholder 2"/>
          <p:cNvSpPr>
            <a:spLocks noGrp="1"/>
          </p:cNvSpPr>
          <p:nvPr>
            <p:ph sz="quarter" idx="1"/>
          </p:nvPr>
        </p:nvSpPr>
        <p:spPr>
          <a:xfrm>
            <a:off x="0" y="914400"/>
            <a:ext cx="8839200" cy="5943600"/>
          </a:xfrm>
        </p:spPr>
        <p:txBody>
          <a:bodyPr/>
          <a:lstStyle/>
          <a:p>
            <a:pPr>
              <a:buClr>
                <a:srgbClr val="FE8637"/>
              </a:buClr>
            </a:pPr>
            <a:r>
              <a:rPr lang="en-US" dirty="0">
                <a:solidFill>
                  <a:prstClr val="black"/>
                </a:solidFill>
              </a:rPr>
              <a:t>The researchers were surprised to find that most of the subjects, when they were alone, responded to the emergency. </a:t>
            </a:r>
          </a:p>
          <a:p>
            <a:pPr>
              <a:buClr>
                <a:srgbClr val="FE8637"/>
              </a:buClr>
            </a:pPr>
            <a:r>
              <a:rPr lang="en-US" dirty="0">
                <a:solidFill>
                  <a:prstClr val="black"/>
                </a:solidFill>
              </a:rPr>
              <a:t>If they were among others, or thought that others were aware of the situation, they were much less likely to help. </a:t>
            </a:r>
            <a:endParaRPr lang="en-US" dirty="0" smtClean="0">
              <a:solidFill>
                <a:prstClr val="black"/>
              </a:solidFill>
            </a:endParaRPr>
          </a:p>
          <a:p>
            <a:pPr>
              <a:buClr>
                <a:srgbClr val="FE8637"/>
              </a:buClr>
            </a:pPr>
            <a:r>
              <a:rPr lang="en-US" dirty="0" smtClean="0">
                <a:solidFill>
                  <a:prstClr val="black"/>
                </a:solidFill>
              </a:rPr>
              <a:t>In fact, as the number of participants increased, fewer and fewer of them responded. </a:t>
            </a:r>
          </a:p>
          <a:p>
            <a:pPr>
              <a:buClr>
                <a:srgbClr val="FE8637"/>
              </a:buClr>
            </a:pPr>
            <a:endParaRPr lang="en-US" dirty="0" smtClean="0">
              <a:solidFill>
                <a:prstClr val="black"/>
              </a:solidFill>
            </a:endParaRPr>
          </a:p>
          <a:p>
            <a:pPr>
              <a:buClr>
                <a:srgbClr val="FE8637"/>
              </a:buClr>
            </a:pPr>
            <a:r>
              <a:rPr lang="en-US" dirty="0" smtClean="0">
                <a:solidFill>
                  <a:prstClr val="black"/>
                </a:solidFill>
              </a:rPr>
              <a:t>Why did this happen?...</a:t>
            </a:r>
          </a:p>
          <a:p>
            <a:pPr lvl="1">
              <a:buClr>
                <a:srgbClr val="FE8637"/>
              </a:buClr>
            </a:pPr>
            <a:endParaRPr lang="en-US" dirty="0">
              <a:solidFill>
                <a:prstClr val="black"/>
              </a:solidFill>
            </a:endParaRPr>
          </a:p>
          <a:p>
            <a:endParaRPr lang="en-US" dirty="0"/>
          </a:p>
        </p:txBody>
      </p:sp>
    </p:spTree>
    <p:extLst>
      <p:ext uri="{BB962C8B-B14F-4D97-AF65-F5344CB8AC3E}">
        <p14:creationId xmlns:p14="http://schemas.microsoft.com/office/powerpoint/2010/main" val="335330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Why Don’t We Help? Continued…</a:t>
            </a:r>
            <a:endParaRPr lang="en-US" dirty="0"/>
          </a:p>
        </p:txBody>
      </p:sp>
      <p:sp>
        <p:nvSpPr>
          <p:cNvPr id="3" name="Content Placeholder 2"/>
          <p:cNvSpPr>
            <a:spLocks noGrp="1"/>
          </p:cNvSpPr>
          <p:nvPr>
            <p:ph sz="quarter" idx="1"/>
          </p:nvPr>
        </p:nvSpPr>
        <p:spPr>
          <a:xfrm>
            <a:off x="152400" y="838200"/>
            <a:ext cx="8610600" cy="6019800"/>
          </a:xfrm>
        </p:spPr>
        <p:txBody>
          <a:bodyPr>
            <a:normAutofit fontScale="92500" lnSpcReduction="10000"/>
          </a:bodyPr>
          <a:lstStyle/>
          <a:p>
            <a:pPr marL="0" lvl="0" indent="0">
              <a:buClr>
                <a:srgbClr val="FE8637"/>
              </a:buClr>
              <a:buNone/>
            </a:pPr>
            <a:r>
              <a:rPr lang="en-US" dirty="0">
                <a:solidFill>
                  <a:prstClr val="black"/>
                </a:solidFill>
              </a:rPr>
              <a:t>Psychologists suggest the following explanations for this phenomenon:</a:t>
            </a:r>
          </a:p>
          <a:p>
            <a:pPr>
              <a:buClr>
                <a:srgbClr val="FE8637"/>
              </a:buClr>
            </a:pPr>
            <a:r>
              <a:rPr lang="en-US" dirty="0">
                <a:solidFill>
                  <a:prstClr val="black"/>
                </a:solidFill>
              </a:rPr>
              <a:t>Because many situations are ambiguous, we take our cues from others. </a:t>
            </a:r>
            <a:r>
              <a:rPr lang="en-US" sz="2000" dirty="0" smtClean="0">
                <a:solidFill>
                  <a:prstClr val="black"/>
                </a:solidFill>
              </a:rPr>
              <a:t>EX: </a:t>
            </a:r>
            <a:r>
              <a:rPr lang="en-US" sz="1800" dirty="0" smtClean="0">
                <a:solidFill>
                  <a:prstClr val="black"/>
                </a:solidFill>
              </a:rPr>
              <a:t>A fight between a man and a woman may be a mugging or a lovers’ quarrel. If other witnesses don’t respond, we don’t view it as an emergency. </a:t>
            </a:r>
            <a:endParaRPr lang="en-US" sz="2000" dirty="0" smtClean="0">
              <a:solidFill>
                <a:prstClr val="black"/>
              </a:solidFill>
            </a:endParaRPr>
          </a:p>
          <a:p>
            <a:pPr marL="0" indent="0">
              <a:buClr>
                <a:srgbClr val="FE8637"/>
              </a:buClr>
              <a:buNone/>
            </a:pPr>
            <a:endParaRPr lang="en-US" dirty="0">
              <a:solidFill>
                <a:prstClr val="black"/>
              </a:solidFill>
            </a:endParaRPr>
          </a:p>
          <a:p>
            <a:pPr>
              <a:buClr>
                <a:srgbClr val="FE8637"/>
              </a:buClr>
            </a:pPr>
            <a:r>
              <a:rPr lang="en-US" dirty="0">
                <a:solidFill>
                  <a:prstClr val="black"/>
                </a:solidFill>
              </a:rPr>
              <a:t>When others are present, we worry about how they will  judge our actions – or overreactions. We are inhibited because we don’t want to look foolish. </a:t>
            </a:r>
            <a:endParaRPr lang="en-US" dirty="0" smtClean="0">
              <a:solidFill>
                <a:prstClr val="black"/>
              </a:solidFill>
            </a:endParaRPr>
          </a:p>
          <a:p>
            <a:pPr marL="0" indent="0">
              <a:buClr>
                <a:srgbClr val="FE8637"/>
              </a:buClr>
              <a:buNone/>
            </a:pPr>
            <a:endParaRPr lang="en-US" dirty="0" smtClean="0">
              <a:solidFill>
                <a:prstClr val="black"/>
              </a:solidFill>
            </a:endParaRPr>
          </a:p>
          <a:p>
            <a:pPr>
              <a:buClr>
                <a:srgbClr val="FE8637"/>
              </a:buClr>
            </a:pPr>
            <a:r>
              <a:rPr lang="en-US" dirty="0" smtClean="0">
                <a:solidFill>
                  <a:prstClr val="black"/>
                </a:solidFill>
              </a:rPr>
              <a:t>When alone, we feel a responsibility to act. When part of a group, we experience </a:t>
            </a:r>
            <a:r>
              <a:rPr lang="en-US" b="1" u="sng" dirty="0" smtClean="0">
                <a:solidFill>
                  <a:prstClr val="black"/>
                </a:solidFill>
                <a:effectLst>
                  <a:outerShdw blurRad="38100" dist="38100" dir="2700000" algn="tl">
                    <a:srgbClr val="000000">
                      <a:alpha val="43137"/>
                    </a:srgbClr>
                  </a:outerShdw>
                </a:effectLst>
              </a:rPr>
              <a:t>diffusion of responsibility</a:t>
            </a:r>
            <a:r>
              <a:rPr lang="en-US" dirty="0" smtClean="0">
                <a:solidFill>
                  <a:prstClr val="black"/>
                </a:solidFill>
              </a:rPr>
              <a:t>. (The same responsibility exists, but it is spread over a number of people, so each one feels less responsibility. </a:t>
            </a:r>
          </a:p>
          <a:p>
            <a:pPr marL="0" indent="0">
              <a:buClr>
                <a:srgbClr val="FE8637"/>
              </a:buClr>
              <a:buNone/>
            </a:pPr>
            <a:endParaRPr lang="en-US" dirty="0" smtClean="0">
              <a:solidFill>
                <a:prstClr val="black"/>
              </a:solidFill>
            </a:endParaRPr>
          </a:p>
          <a:p>
            <a:pPr>
              <a:buClr>
                <a:srgbClr val="FE8637"/>
              </a:buClr>
            </a:pPr>
            <a:r>
              <a:rPr lang="en-US" dirty="0" smtClean="0">
                <a:solidFill>
                  <a:prstClr val="black"/>
                </a:solidFill>
              </a:rPr>
              <a:t>We may assume that others are more knowledgeable or more capable of dealing with the situation than we are. </a:t>
            </a:r>
            <a:endParaRPr lang="en-US" dirty="0">
              <a:solidFill>
                <a:prstClr val="black"/>
              </a:solidFill>
            </a:endParaRPr>
          </a:p>
          <a:p>
            <a:endParaRPr lang="en-US" dirty="0"/>
          </a:p>
        </p:txBody>
      </p:sp>
    </p:spTree>
    <p:extLst>
      <p:ext uri="{BB962C8B-B14F-4D97-AF65-F5344CB8AC3E}">
        <p14:creationId xmlns:p14="http://schemas.microsoft.com/office/powerpoint/2010/main" val="181908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txBody>
          <a:bodyPr>
            <a:normAutofit fontScale="90000"/>
          </a:bodyPr>
          <a:lstStyle/>
          <a:p>
            <a:r>
              <a:rPr lang="en-US" dirty="0" smtClean="0"/>
              <a:t>Aggression and Violence </a:t>
            </a:r>
            <a:endParaRPr lang="en-US" dirty="0"/>
          </a:p>
        </p:txBody>
      </p:sp>
      <p:sp>
        <p:nvSpPr>
          <p:cNvPr id="3" name="Content Placeholder 2"/>
          <p:cNvSpPr>
            <a:spLocks noGrp="1"/>
          </p:cNvSpPr>
          <p:nvPr>
            <p:ph sz="quarter" idx="1"/>
          </p:nvPr>
        </p:nvSpPr>
        <p:spPr>
          <a:xfrm>
            <a:off x="152400" y="685800"/>
            <a:ext cx="8610600" cy="5788152"/>
          </a:xfrm>
        </p:spPr>
        <p:txBody>
          <a:bodyPr/>
          <a:lstStyle/>
          <a:p>
            <a:r>
              <a:rPr lang="en-US" dirty="0" smtClean="0"/>
              <a:t>In the wake of incidents such as the Columbine High School massacre, psychologists continue to debate the causes of </a:t>
            </a:r>
            <a:r>
              <a:rPr lang="en-US" b="1" u="sng" dirty="0" smtClean="0">
                <a:effectLst>
                  <a:outerShdw blurRad="38100" dist="38100" dir="2700000" algn="tl">
                    <a:srgbClr val="000000">
                      <a:alpha val="43137"/>
                    </a:srgbClr>
                  </a:outerShdw>
                </a:effectLst>
              </a:rPr>
              <a:t>aggression</a:t>
            </a:r>
            <a:r>
              <a:rPr lang="en-US" dirty="0" smtClean="0"/>
              <a:t> – behavior that is meant to harm someone. </a:t>
            </a:r>
          </a:p>
          <a:p>
            <a:r>
              <a:rPr lang="en-US" dirty="0" smtClean="0"/>
              <a:t>Why are people aggressive?... </a:t>
            </a:r>
            <a:endParaRPr lang="en-US" dirty="0"/>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276600"/>
            <a:ext cx="4779684"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9896" y="4427764"/>
            <a:ext cx="3580545" cy="268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4493" y="1910216"/>
            <a:ext cx="4048125"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03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Frustration and Aggression</a:t>
            </a:r>
            <a:endParaRPr lang="en-US" dirty="0"/>
          </a:p>
        </p:txBody>
      </p:sp>
      <p:sp>
        <p:nvSpPr>
          <p:cNvPr id="3" name="Content Placeholder 2"/>
          <p:cNvSpPr>
            <a:spLocks noGrp="1"/>
          </p:cNvSpPr>
          <p:nvPr>
            <p:ph sz="quarter" idx="1"/>
          </p:nvPr>
        </p:nvSpPr>
        <p:spPr>
          <a:xfrm>
            <a:off x="152399" y="990600"/>
            <a:ext cx="8958943" cy="5715000"/>
          </a:xfrm>
        </p:spPr>
        <p:txBody>
          <a:bodyPr>
            <a:normAutofit fontScale="92500" lnSpcReduction="20000"/>
          </a:bodyPr>
          <a:lstStyle/>
          <a:p>
            <a:r>
              <a:rPr lang="en-US" dirty="0" smtClean="0"/>
              <a:t>In the 1930s, a group of behaviorists developed the frustration-aggression hypothesis, identifying frustration as the cause of all aggression.</a:t>
            </a:r>
          </a:p>
          <a:p>
            <a:pPr marL="0" indent="0">
              <a:buNone/>
            </a:pPr>
            <a:endParaRPr lang="en-US" dirty="0" smtClean="0"/>
          </a:p>
          <a:p>
            <a:pPr marL="0" indent="0">
              <a:buNone/>
            </a:pPr>
            <a:r>
              <a:rPr lang="en-US" dirty="0" smtClean="0"/>
              <a:t>Road rage is an example </a:t>
            </a:r>
          </a:p>
          <a:p>
            <a:pPr marL="0" indent="0">
              <a:buNone/>
            </a:pPr>
            <a:r>
              <a:rPr lang="en-US" dirty="0" smtClean="0"/>
              <a:t>of aggression resulting </a:t>
            </a:r>
          </a:p>
          <a:p>
            <a:pPr marL="0" indent="0">
              <a:buNone/>
            </a:pPr>
            <a:r>
              <a:rPr lang="en-US" dirty="0" smtClean="0"/>
              <a:t>from frustration. </a:t>
            </a:r>
          </a:p>
          <a:p>
            <a:pPr marL="0" indent="0">
              <a:buNone/>
            </a:pPr>
            <a:r>
              <a:rPr lang="en-US" dirty="0">
                <a:hlinkClick r:id="rId2"/>
              </a:rPr>
              <a:t>http://</a:t>
            </a:r>
            <a:r>
              <a:rPr lang="en-US" dirty="0" smtClean="0">
                <a:hlinkClick r:id="rId2"/>
              </a:rPr>
              <a:t>www.youtube.com/watch?v=lcqVXk4BT4A</a:t>
            </a:r>
            <a:endParaRPr lang="en-US" dirty="0" smtClean="0"/>
          </a:p>
          <a:p>
            <a:pPr marL="0" indent="0">
              <a:buNone/>
            </a:pPr>
            <a:endParaRPr lang="en-US" dirty="0" smtClean="0"/>
          </a:p>
          <a:p>
            <a:r>
              <a:rPr lang="en-US" dirty="0" smtClean="0"/>
              <a:t>While psychologists </a:t>
            </a:r>
          </a:p>
          <a:p>
            <a:pPr marL="0" indent="0">
              <a:buNone/>
            </a:pPr>
            <a:r>
              <a:rPr lang="en-US" dirty="0" smtClean="0"/>
              <a:t>agree that frustration </a:t>
            </a:r>
          </a:p>
          <a:p>
            <a:pPr marL="0" indent="0">
              <a:buNone/>
            </a:pPr>
            <a:r>
              <a:rPr lang="en-US" dirty="0" smtClean="0"/>
              <a:t>often contributes to </a:t>
            </a:r>
          </a:p>
          <a:p>
            <a:pPr marL="0" indent="0">
              <a:buNone/>
            </a:pPr>
            <a:r>
              <a:rPr lang="en-US" dirty="0" smtClean="0"/>
              <a:t>aggression, most no </a:t>
            </a:r>
          </a:p>
          <a:p>
            <a:pPr marL="0" indent="0">
              <a:buNone/>
            </a:pPr>
            <a:r>
              <a:rPr lang="en-US" dirty="0" smtClean="0"/>
              <a:t>longer believe that </a:t>
            </a:r>
          </a:p>
          <a:p>
            <a:pPr marL="0" indent="0">
              <a:buNone/>
            </a:pPr>
            <a:r>
              <a:rPr lang="en-US" dirty="0" smtClean="0"/>
              <a:t>frustration is the primary</a:t>
            </a:r>
          </a:p>
          <a:p>
            <a:pPr marL="0" indent="0">
              <a:buNone/>
            </a:pPr>
            <a:r>
              <a:rPr lang="en-US" dirty="0" smtClean="0"/>
              <a:t> cause. </a:t>
            </a:r>
            <a:endParaRPr lang="en-US" dirty="0"/>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9743" y="1676400"/>
            <a:ext cx="5181600" cy="4922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881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p:cTn id="3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3" dur="500"/>
                                        <p:tgtEl>
                                          <p:spTgt spid="3">
                                            <p:txEl>
                                              <p:pRg st="7" end="7"/>
                                            </p:txEl>
                                          </p:spTgt>
                                        </p:tgtEl>
                                      </p:cBhvr>
                                    </p:animEffect>
                                  </p:childTnLst>
                                </p:cTn>
                              </p:par>
                              <p:par>
                                <p:cTn id="34" presetID="53"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 calcmode="lin" valueType="num">
                                      <p:cBhvr>
                                        <p:cTn id="36"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8" dur="500"/>
                                        <p:tgtEl>
                                          <p:spTgt spid="3">
                                            <p:txEl>
                                              <p:pRg st="8" end="8"/>
                                            </p:txEl>
                                          </p:spTgt>
                                        </p:tgtEl>
                                      </p:cBhvr>
                                    </p:animEffect>
                                  </p:childTnLst>
                                </p:cTn>
                              </p:par>
                              <p:par>
                                <p:cTn id="39" presetID="53"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p:cTn id="41"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43" dur="500"/>
                                        <p:tgtEl>
                                          <p:spTgt spid="3">
                                            <p:txEl>
                                              <p:pRg st="9" end="9"/>
                                            </p:txEl>
                                          </p:spTgt>
                                        </p:tgtEl>
                                      </p:cBhvr>
                                    </p:animEffect>
                                  </p:childTnLst>
                                </p:cTn>
                              </p:par>
                              <p:par>
                                <p:cTn id="44" presetID="53" presetClass="entr" presetSubtype="0" fill="hold" nodeType="with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 calcmode="lin" valueType="num">
                                      <p:cBhvr>
                                        <p:cTn id="46"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48" dur="500"/>
                                        <p:tgtEl>
                                          <p:spTgt spid="3">
                                            <p:txEl>
                                              <p:pRg st="10" end="10"/>
                                            </p:txEl>
                                          </p:spTgt>
                                        </p:tgtEl>
                                      </p:cBhvr>
                                    </p:animEffect>
                                  </p:childTnLst>
                                </p:cTn>
                              </p:par>
                              <p:par>
                                <p:cTn id="49" presetID="53" presetClass="entr" presetSubtype="0"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p:cTn id="51"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53" dur="500"/>
                                        <p:tgtEl>
                                          <p:spTgt spid="3">
                                            <p:txEl>
                                              <p:pRg st="11" end="11"/>
                                            </p:txEl>
                                          </p:spTgt>
                                        </p:tgtEl>
                                      </p:cBhvr>
                                    </p:animEffect>
                                  </p:childTnLst>
                                </p:cTn>
                              </p:par>
                              <p:par>
                                <p:cTn id="54" presetID="53" presetClass="entr" presetSubtype="0" fill="hold" nodeType="withEffect">
                                  <p:stCondLst>
                                    <p:cond delay="0"/>
                                  </p:stCondLst>
                                  <p:childTnLst>
                                    <p:set>
                                      <p:cBhvr>
                                        <p:cTn id="55" dur="1" fill="hold">
                                          <p:stCondLst>
                                            <p:cond delay="0"/>
                                          </p:stCondLst>
                                        </p:cTn>
                                        <p:tgtEl>
                                          <p:spTgt spid="3">
                                            <p:txEl>
                                              <p:pRg st="12" end="12"/>
                                            </p:txEl>
                                          </p:spTgt>
                                        </p:tgtEl>
                                        <p:attrNameLst>
                                          <p:attrName>style.visibility</p:attrName>
                                        </p:attrNameLst>
                                      </p:cBhvr>
                                      <p:to>
                                        <p:strVal val="visible"/>
                                      </p:to>
                                    </p:set>
                                    <p:anim calcmode="lin" valueType="num">
                                      <p:cBhvr>
                                        <p:cTn id="56"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58" dur="500"/>
                                        <p:tgtEl>
                                          <p:spTgt spid="3">
                                            <p:txEl>
                                              <p:pRg st="12" end="12"/>
                                            </p:txEl>
                                          </p:spTgt>
                                        </p:tgtEl>
                                      </p:cBhvr>
                                    </p:animEffect>
                                  </p:childTnLst>
                                </p:cTn>
                              </p:par>
                              <p:par>
                                <p:cTn id="59" presetID="53" presetClass="entr" presetSubtype="0" fill="hold" nodeType="with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p:cTn id="61"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63"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Generalized Arousal</a:t>
            </a:r>
            <a:endParaRPr lang="en-US" dirty="0"/>
          </a:p>
        </p:txBody>
      </p:sp>
      <p:sp>
        <p:nvSpPr>
          <p:cNvPr id="3" name="Content Placeholder 2"/>
          <p:cNvSpPr>
            <a:spLocks noGrp="1"/>
          </p:cNvSpPr>
          <p:nvPr>
            <p:ph sz="quarter" idx="1"/>
          </p:nvPr>
        </p:nvSpPr>
        <p:spPr>
          <a:xfrm>
            <a:off x="304800" y="990600"/>
            <a:ext cx="8458200" cy="5715000"/>
          </a:xfrm>
        </p:spPr>
        <p:txBody>
          <a:bodyPr/>
          <a:lstStyle/>
          <a:p>
            <a:r>
              <a:rPr lang="en-US" dirty="0" smtClean="0"/>
              <a:t>Imagine that as you are on your way to school, a car careens around the corner and you have to run to safety. Then, just as you get to the library, another student takes the last computer terminal. Ordinarily you would shrug it off, but today you find yourself tensing. </a:t>
            </a:r>
          </a:p>
          <a:p>
            <a:endParaRPr lang="en-US" dirty="0"/>
          </a:p>
          <a:p>
            <a:r>
              <a:rPr lang="en-US" dirty="0" smtClean="0"/>
              <a:t>You may not connect the two incidents, but they may be connected just the same. Recent research suggests that strong physiological or emotional arousal may carry over from one situation to another. </a:t>
            </a:r>
            <a:endParaRPr lang="en-US" dirty="0"/>
          </a:p>
        </p:txBody>
      </p:sp>
    </p:spTree>
    <p:extLst>
      <p:ext uri="{BB962C8B-B14F-4D97-AF65-F5344CB8AC3E}">
        <p14:creationId xmlns:p14="http://schemas.microsoft.com/office/powerpoint/2010/main" val="339240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Group Violence </a:t>
            </a:r>
            <a:endParaRPr lang="en-US" dirty="0"/>
          </a:p>
        </p:txBody>
      </p:sp>
      <p:sp>
        <p:nvSpPr>
          <p:cNvPr id="3" name="Content Placeholder 2"/>
          <p:cNvSpPr>
            <a:spLocks noGrp="1"/>
          </p:cNvSpPr>
          <p:nvPr>
            <p:ph sz="quarter" idx="1"/>
          </p:nvPr>
        </p:nvSpPr>
        <p:spPr>
          <a:xfrm>
            <a:off x="457200" y="914400"/>
            <a:ext cx="8077200" cy="5559552"/>
          </a:xfrm>
        </p:spPr>
        <p:txBody>
          <a:bodyPr>
            <a:normAutofit lnSpcReduction="10000"/>
          </a:bodyPr>
          <a:lstStyle/>
          <a:p>
            <a:r>
              <a:rPr lang="en-US" dirty="0" smtClean="0"/>
              <a:t>What began as a peaceful political rally turns into a riot. </a:t>
            </a:r>
          </a:p>
          <a:p>
            <a:r>
              <a:rPr lang="en-US" dirty="0" smtClean="0"/>
              <a:t>The home team wins a championship, and fans respond by overturning cars and clashing with the police. </a:t>
            </a:r>
          </a:p>
          <a:p>
            <a:r>
              <a:rPr lang="en-US" dirty="0" smtClean="0"/>
              <a:t>Why does a group setting sometimes cause people to behave more aggressively than they would otherwise?</a:t>
            </a:r>
          </a:p>
          <a:p>
            <a:pPr lvl="1"/>
            <a:r>
              <a:rPr lang="en-US" dirty="0" smtClean="0"/>
              <a:t>As we’ve previously discussed, groups often adopt a more extreme course of action than individuals. </a:t>
            </a:r>
          </a:p>
          <a:p>
            <a:pPr lvl="1"/>
            <a:r>
              <a:rPr lang="en-US" dirty="0" smtClean="0"/>
              <a:t>In a process called </a:t>
            </a:r>
            <a:r>
              <a:rPr lang="en-US" b="1" u="sng" dirty="0" smtClean="0">
                <a:effectLst>
                  <a:outerShdw blurRad="38100" dist="38100" dir="2700000" algn="tl">
                    <a:srgbClr val="000000">
                      <a:alpha val="43137"/>
                    </a:srgbClr>
                  </a:outerShdw>
                </a:effectLst>
              </a:rPr>
              <a:t>deindividuation</a:t>
            </a:r>
            <a:r>
              <a:rPr lang="en-US" dirty="0" smtClean="0"/>
              <a:t>, people in groups become less aware of themselves as individuals and less aware of their own values and the social norms they usually follow. </a:t>
            </a:r>
          </a:p>
          <a:p>
            <a:pPr lvl="1"/>
            <a:r>
              <a:rPr lang="en-US" dirty="0" smtClean="0"/>
              <a:t>Being in a group may impart a sense of anonymity. Without the threat of being judged individually, group members may lose their usual inhibitions. </a:t>
            </a:r>
            <a:endParaRPr lang="en-US" dirty="0"/>
          </a:p>
        </p:txBody>
      </p:sp>
    </p:spTree>
    <p:extLst>
      <p:ext uri="{BB962C8B-B14F-4D97-AF65-F5344CB8AC3E}">
        <p14:creationId xmlns:p14="http://schemas.microsoft.com/office/powerpoint/2010/main" val="386708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Violence continued…</a:t>
            </a:r>
            <a:endParaRPr lang="en-US" dirty="0"/>
          </a:p>
        </p:txBody>
      </p:sp>
      <p:sp>
        <p:nvSpPr>
          <p:cNvPr id="3" name="Content Placeholder 2"/>
          <p:cNvSpPr>
            <a:spLocks noGrp="1"/>
          </p:cNvSpPr>
          <p:nvPr>
            <p:ph sz="quarter" idx="1"/>
          </p:nvPr>
        </p:nvSpPr>
        <p:spPr/>
        <p:txBody>
          <a:bodyPr/>
          <a:lstStyle/>
          <a:p>
            <a:r>
              <a:rPr lang="en-US" dirty="0" smtClean="0"/>
              <a:t>Groups such as the Ku Klux Klan encourage deindividuation by wearing hoods – increasing the sense that members are part of a group, rather than a collection of individuals. </a:t>
            </a:r>
          </a:p>
          <a:p>
            <a:endParaRPr lang="en-US" dirty="0"/>
          </a:p>
          <a:p>
            <a:r>
              <a:rPr lang="en-US" dirty="0" smtClean="0"/>
              <a:t>Furthermore, wearing hoods assures anonymity. </a:t>
            </a:r>
          </a:p>
          <a:p>
            <a:endParaRPr lang="en-US" dirty="0"/>
          </a:p>
          <a:p>
            <a:r>
              <a:rPr lang="en-US" dirty="0" smtClean="0"/>
              <a:t>These factors may contribute to a loss of inhibition against aggressive behavior. </a:t>
            </a:r>
            <a:endParaRPr lang="en-US" dirty="0"/>
          </a:p>
        </p:txBody>
      </p:sp>
    </p:spTree>
    <p:extLst>
      <p:ext uri="{BB962C8B-B14F-4D97-AF65-F5344CB8AC3E}">
        <p14:creationId xmlns:p14="http://schemas.microsoft.com/office/powerpoint/2010/main" val="88018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417" y="685800"/>
            <a:ext cx="6535783" cy="4051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8417" y="228600"/>
            <a:ext cx="2878183" cy="369332"/>
          </a:xfrm>
          <a:prstGeom prst="rect">
            <a:avLst/>
          </a:prstGeom>
          <a:noFill/>
        </p:spPr>
        <p:txBody>
          <a:bodyPr wrap="square" rtlCol="0">
            <a:spAutoFit/>
          </a:bodyPr>
          <a:lstStyle/>
          <a:p>
            <a:r>
              <a:rPr lang="en-US" dirty="0" smtClean="0"/>
              <a:t>Picture #1</a:t>
            </a:r>
            <a:endParaRPr lang="en-US" dirty="0"/>
          </a:p>
        </p:txBody>
      </p:sp>
      <p:sp>
        <p:nvSpPr>
          <p:cNvPr id="6" name="TextBox 5"/>
          <p:cNvSpPr txBox="1"/>
          <p:nvPr/>
        </p:nvSpPr>
        <p:spPr>
          <a:xfrm>
            <a:off x="228600" y="4737408"/>
            <a:ext cx="7924800" cy="1938992"/>
          </a:xfrm>
          <a:prstGeom prst="rect">
            <a:avLst/>
          </a:prstGeom>
          <a:noFill/>
        </p:spPr>
        <p:txBody>
          <a:bodyPr wrap="square" rtlCol="0">
            <a:spAutoFit/>
          </a:bodyPr>
          <a:lstStyle/>
          <a:p>
            <a:r>
              <a:rPr lang="en-US" sz="2400" dirty="0" smtClean="0"/>
              <a:t>It's clear that the little fish here, have a problem.</a:t>
            </a:r>
            <a:br>
              <a:rPr lang="en-US" sz="2400" dirty="0" smtClean="0"/>
            </a:br>
            <a:r>
              <a:rPr lang="en-US" sz="2400" dirty="0" smtClean="0"/>
              <a:t/>
            </a:r>
            <a:br>
              <a:rPr lang="en-US" sz="2400" dirty="0" smtClean="0"/>
            </a:br>
            <a:r>
              <a:rPr lang="en-US" sz="2400" dirty="0" smtClean="0"/>
              <a:t>What's also clear, is that random actions of an individual fish are not likely going to change the situation.</a:t>
            </a:r>
            <a:endParaRPr lang="en-US" sz="2400" dirty="0"/>
          </a:p>
        </p:txBody>
      </p:sp>
    </p:spTree>
    <p:extLst>
      <p:ext uri="{BB962C8B-B14F-4D97-AF65-F5344CB8AC3E}">
        <p14:creationId xmlns:p14="http://schemas.microsoft.com/office/powerpoint/2010/main" val="257349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dirty="0" smtClean="0"/>
              <a:t>Environmental Influences</a:t>
            </a:r>
            <a:endParaRPr lang="en-US" dirty="0"/>
          </a:p>
        </p:txBody>
      </p:sp>
      <p:sp>
        <p:nvSpPr>
          <p:cNvPr id="3" name="Content Placeholder 2"/>
          <p:cNvSpPr>
            <a:spLocks noGrp="1"/>
          </p:cNvSpPr>
          <p:nvPr>
            <p:ph sz="quarter" idx="1"/>
          </p:nvPr>
        </p:nvSpPr>
        <p:spPr>
          <a:xfrm>
            <a:off x="152400" y="1066800"/>
            <a:ext cx="8686800" cy="5638800"/>
          </a:xfrm>
        </p:spPr>
        <p:txBody>
          <a:bodyPr/>
          <a:lstStyle/>
          <a:p>
            <a:r>
              <a:rPr lang="en-US" dirty="0" smtClean="0"/>
              <a:t>Debates rage over whether the constant bombardment of violent images on television and in movies contributes to aggression in our society. </a:t>
            </a:r>
          </a:p>
          <a:p>
            <a:pPr marL="0" indent="0">
              <a:buNone/>
            </a:pPr>
            <a:endParaRPr lang="en-US" dirty="0" smtClean="0"/>
          </a:p>
          <a:p>
            <a:r>
              <a:rPr lang="en-US" dirty="0" smtClean="0"/>
              <a:t>In one study, moviegoers emerging from violent movies filled out questionnaires designed to measure aggressive tendencies. They scored higher on these tests than those waiting in line to see the same movie. </a:t>
            </a:r>
          </a:p>
          <a:p>
            <a:pPr marL="0" indent="0">
              <a:buNone/>
            </a:pPr>
            <a:endParaRPr lang="en-US" dirty="0" smtClean="0"/>
          </a:p>
          <a:p>
            <a:r>
              <a:rPr lang="en-US" dirty="0" smtClean="0"/>
              <a:t>In another study, young children were shown films of adults playing with an inflated doll. The children who saw the adults attack the doll were much  more likely to do the same when given the inflated doll to play with. </a:t>
            </a:r>
            <a:endParaRPr lang="en-US" dirty="0"/>
          </a:p>
        </p:txBody>
      </p:sp>
    </p:spTree>
    <p:extLst>
      <p:ext uri="{BB962C8B-B14F-4D97-AF65-F5344CB8AC3E}">
        <p14:creationId xmlns:p14="http://schemas.microsoft.com/office/powerpoint/2010/main" val="159267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dirty="0">
                <a:solidFill>
                  <a:srgbClr val="575F6D"/>
                </a:solidFill>
              </a:rPr>
              <a:t>Environmental Influences</a:t>
            </a:r>
            <a:endParaRPr lang="en-US" dirty="0"/>
          </a:p>
        </p:txBody>
      </p:sp>
      <p:sp>
        <p:nvSpPr>
          <p:cNvPr id="3" name="Content Placeholder 2"/>
          <p:cNvSpPr>
            <a:spLocks noGrp="1"/>
          </p:cNvSpPr>
          <p:nvPr>
            <p:ph sz="quarter" idx="1"/>
          </p:nvPr>
        </p:nvSpPr>
        <p:spPr>
          <a:xfrm>
            <a:off x="152400" y="990600"/>
            <a:ext cx="8534400" cy="5638800"/>
          </a:xfrm>
        </p:spPr>
        <p:txBody>
          <a:bodyPr>
            <a:normAutofit/>
          </a:bodyPr>
          <a:lstStyle/>
          <a:p>
            <a:r>
              <a:rPr lang="en-US" sz="2800" dirty="0" smtClean="0"/>
              <a:t>Some long-term studies suggest that people who watched a lot of television violence as a child tend to show higher levels of aggression as adults. </a:t>
            </a:r>
          </a:p>
          <a:p>
            <a:r>
              <a:rPr lang="en-US" sz="2800" dirty="0" smtClean="0"/>
              <a:t>In addition, people with aggressive tendencies seem to prefer violent programming. </a:t>
            </a:r>
          </a:p>
          <a:p>
            <a:pPr lvl="1"/>
            <a:r>
              <a:rPr lang="en-US" sz="2400" dirty="0" smtClean="0"/>
              <a:t>This can lead to an endless cycle – people with aggressive tendencies watch more violent programming, which increases their aggressive tendencies, which leads to increased preference toward violent programming. </a:t>
            </a:r>
            <a:endParaRPr lang="en-US" sz="2400" dirty="0"/>
          </a:p>
        </p:txBody>
      </p:sp>
    </p:spTree>
    <p:extLst>
      <p:ext uri="{BB962C8B-B14F-4D97-AF65-F5344CB8AC3E}">
        <p14:creationId xmlns:p14="http://schemas.microsoft.com/office/powerpoint/2010/main" val="158306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fontScale="90000"/>
          </a:bodyPr>
          <a:lstStyle/>
          <a:p>
            <a:r>
              <a:rPr lang="en-US" dirty="0" smtClean="0"/>
              <a:t>Environmental Influences Continued…</a:t>
            </a:r>
            <a:endParaRPr lang="en-US" dirty="0"/>
          </a:p>
        </p:txBody>
      </p:sp>
      <p:sp>
        <p:nvSpPr>
          <p:cNvPr id="3" name="Content Placeholder 2"/>
          <p:cNvSpPr>
            <a:spLocks noGrp="1"/>
          </p:cNvSpPr>
          <p:nvPr>
            <p:ph sz="quarter" idx="1"/>
          </p:nvPr>
        </p:nvSpPr>
        <p:spPr>
          <a:xfrm>
            <a:off x="76200" y="990600"/>
            <a:ext cx="8610600" cy="5483352"/>
          </a:xfrm>
        </p:spPr>
        <p:txBody>
          <a:bodyPr>
            <a:normAutofit lnSpcReduction="10000"/>
          </a:bodyPr>
          <a:lstStyle/>
          <a:p>
            <a:r>
              <a:rPr lang="en-US" dirty="0" smtClean="0"/>
              <a:t>Researchers hypothesize that media violence contributes to aggressive tendencies because:</a:t>
            </a:r>
          </a:p>
          <a:p>
            <a:pPr lvl="1"/>
            <a:r>
              <a:rPr lang="en-US" dirty="0" smtClean="0"/>
              <a:t>Viewing such materials raises an individual’s level of general arousal. </a:t>
            </a:r>
          </a:p>
          <a:p>
            <a:pPr lvl="1"/>
            <a:r>
              <a:rPr lang="en-US" dirty="0" smtClean="0"/>
              <a:t>People, especially children, tend to imitate what they see. </a:t>
            </a:r>
          </a:p>
          <a:p>
            <a:pPr lvl="1"/>
            <a:r>
              <a:rPr lang="en-US" dirty="0" smtClean="0"/>
              <a:t>Frequent exposure to media violence eventually desensitizes viewers. </a:t>
            </a:r>
          </a:p>
          <a:p>
            <a:pPr lvl="1"/>
            <a:r>
              <a:rPr lang="en-US" dirty="0" smtClean="0"/>
              <a:t>Aggressive people tend to seek out aggressive material, which causes them to become even more aggressive. </a:t>
            </a:r>
          </a:p>
          <a:p>
            <a:pPr lvl="1"/>
            <a:r>
              <a:rPr lang="en-US" dirty="0" smtClean="0"/>
              <a:t>Viewing aggressive material seems to weaken the viewer’s inhibitions against violence. </a:t>
            </a:r>
          </a:p>
          <a:p>
            <a:pPr marL="365760" lvl="1" indent="0">
              <a:buNone/>
            </a:pPr>
            <a:endParaRPr lang="en-US" dirty="0" smtClean="0"/>
          </a:p>
          <a:p>
            <a:r>
              <a:rPr lang="en-US" dirty="0" smtClean="0"/>
              <a:t>*These findings do not apply only to “shoot-’</a:t>
            </a:r>
            <a:r>
              <a:rPr lang="en-US" dirty="0" err="1" smtClean="0"/>
              <a:t>em</a:t>
            </a:r>
            <a:r>
              <a:rPr lang="en-US" dirty="0" smtClean="0"/>
              <a:t>-up” types of programs. Some studies indicate that watching aggressive sports events also increases aggressive tendencies. </a:t>
            </a:r>
            <a:endParaRPr lang="en-US" dirty="0"/>
          </a:p>
        </p:txBody>
      </p:sp>
    </p:spTree>
    <p:extLst>
      <p:ext uri="{BB962C8B-B14F-4D97-AF65-F5344CB8AC3E}">
        <p14:creationId xmlns:p14="http://schemas.microsoft.com/office/powerpoint/2010/main" val="222424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The Freudian View of Aggression</a:t>
            </a:r>
            <a:endParaRPr lang="en-US" dirty="0"/>
          </a:p>
        </p:txBody>
      </p:sp>
      <p:sp>
        <p:nvSpPr>
          <p:cNvPr id="3" name="Content Placeholder 2"/>
          <p:cNvSpPr>
            <a:spLocks noGrp="1"/>
          </p:cNvSpPr>
          <p:nvPr>
            <p:ph sz="quarter" idx="1"/>
          </p:nvPr>
        </p:nvSpPr>
        <p:spPr>
          <a:xfrm>
            <a:off x="0" y="914400"/>
            <a:ext cx="8839200" cy="5791200"/>
          </a:xfrm>
        </p:spPr>
        <p:txBody>
          <a:bodyPr/>
          <a:lstStyle/>
          <a:p>
            <a:pPr marL="0" indent="0">
              <a:buNone/>
            </a:pPr>
            <a:r>
              <a:rPr lang="en-US" dirty="0" smtClean="0"/>
              <a:t>Freud called aggression an inborn human trait. </a:t>
            </a:r>
          </a:p>
          <a:p>
            <a:r>
              <a:rPr lang="en-US" dirty="0" smtClean="0"/>
              <a:t>Believed that people are ruled but two instincts: </a:t>
            </a:r>
            <a:r>
              <a:rPr lang="en-US" i="1" u="sng" dirty="0" err="1" smtClean="0">
                <a:effectLst>
                  <a:outerShdw blurRad="38100" dist="38100" dir="2700000" algn="tl">
                    <a:srgbClr val="000000">
                      <a:alpha val="43137"/>
                    </a:srgbClr>
                  </a:outerShdw>
                </a:effectLst>
              </a:rPr>
              <a:t>eros</a:t>
            </a:r>
            <a:r>
              <a:rPr lang="en-US" dirty="0" smtClean="0"/>
              <a:t>, an instinct for pleasure and love, and </a:t>
            </a:r>
            <a:r>
              <a:rPr lang="en-US" i="1" u="sng" dirty="0" err="1" smtClean="0">
                <a:effectLst>
                  <a:outerShdw blurRad="38100" dist="38100" dir="2700000" algn="tl">
                    <a:srgbClr val="000000">
                      <a:alpha val="43137"/>
                    </a:srgbClr>
                  </a:outerShdw>
                </a:effectLst>
              </a:rPr>
              <a:t>thanatos</a:t>
            </a:r>
            <a:r>
              <a:rPr lang="en-US" dirty="0" smtClean="0"/>
              <a:t>, and instinct for self-destruction, sometimes called a death wish. </a:t>
            </a:r>
          </a:p>
          <a:p>
            <a:pPr marL="0" indent="0">
              <a:buNone/>
            </a:pPr>
            <a:endParaRPr lang="en-US" dirty="0" smtClean="0"/>
          </a:p>
          <a:p>
            <a:r>
              <a:rPr lang="en-US" dirty="0" smtClean="0"/>
              <a:t>He thought aggressive behavior was caused by the self-destructive instinct turning outward, toward others. </a:t>
            </a:r>
          </a:p>
          <a:p>
            <a:pPr marL="0" indent="0">
              <a:buNone/>
            </a:pPr>
            <a:endParaRPr lang="en-US" dirty="0" smtClean="0"/>
          </a:p>
          <a:p>
            <a:r>
              <a:rPr lang="en-US" dirty="0" smtClean="0"/>
              <a:t>Freud also believed that aggressive energy builds up in people over time. </a:t>
            </a:r>
          </a:p>
          <a:p>
            <a:pPr lvl="1"/>
            <a:r>
              <a:rPr lang="en-US" dirty="0" smtClean="0"/>
              <a:t>This energy had to be released through </a:t>
            </a:r>
            <a:r>
              <a:rPr lang="en-US" b="1" i="1" u="sng" dirty="0" smtClean="0">
                <a:effectLst>
                  <a:outerShdw blurRad="38100" dist="38100" dir="2700000" algn="tl">
                    <a:srgbClr val="000000">
                      <a:alpha val="43137"/>
                    </a:srgbClr>
                  </a:outerShdw>
                </a:effectLst>
              </a:rPr>
              <a:t>catharsis</a:t>
            </a:r>
            <a:r>
              <a:rPr lang="en-US" dirty="0" smtClean="0"/>
              <a:t>, or individuals would erupt in a violent outburst. </a:t>
            </a:r>
            <a:endParaRPr lang="en-US" dirty="0"/>
          </a:p>
        </p:txBody>
      </p:sp>
    </p:spTree>
    <p:extLst>
      <p:ext uri="{BB962C8B-B14F-4D97-AF65-F5344CB8AC3E}">
        <p14:creationId xmlns:p14="http://schemas.microsoft.com/office/powerpoint/2010/main" val="321342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fontScale="90000"/>
          </a:bodyPr>
          <a:lstStyle/>
          <a:p>
            <a:r>
              <a:rPr lang="en-US" dirty="0" smtClean="0"/>
              <a:t>The Evolutionary View of Aggression</a:t>
            </a:r>
            <a:endParaRPr lang="en-US" dirty="0"/>
          </a:p>
        </p:txBody>
      </p:sp>
      <p:sp>
        <p:nvSpPr>
          <p:cNvPr id="3" name="Content Placeholder 2"/>
          <p:cNvSpPr>
            <a:spLocks noGrp="1"/>
          </p:cNvSpPr>
          <p:nvPr>
            <p:ph sz="quarter" idx="1"/>
          </p:nvPr>
        </p:nvSpPr>
        <p:spPr>
          <a:xfrm>
            <a:off x="76200" y="990600"/>
            <a:ext cx="8686800" cy="5483352"/>
          </a:xfrm>
        </p:spPr>
        <p:txBody>
          <a:bodyPr/>
          <a:lstStyle/>
          <a:p>
            <a:r>
              <a:rPr lang="en-US" dirty="0" smtClean="0"/>
              <a:t>Other scientists, such as </a:t>
            </a:r>
            <a:r>
              <a:rPr lang="en-US" dirty="0" err="1" smtClean="0"/>
              <a:t>Konrad</a:t>
            </a:r>
            <a:r>
              <a:rPr lang="en-US" dirty="0" smtClean="0"/>
              <a:t> Lorenz, also proposed that aggression is inborn. </a:t>
            </a:r>
          </a:p>
          <a:p>
            <a:pPr marL="0" indent="0">
              <a:buNone/>
            </a:pPr>
            <a:endParaRPr lang="en-US" dirty="0" smtClean="0"/>
          </a:p>
          <a:p>
            <a:r>
              <a:rPr lang="en-US" dirty="0" smtClean="0"/>
              <a:t>Unlike Freud, Lorenz looked for evolutionary connections, comparing human behavior with that of other animals. </a:t>
            </a:r>
          </a:p>
          <a:p>
            <a:pPr lvl="1"/>
            <a:r>
              <a:rPr lang="en-US" dirty="0" smtClean="0"/>
              <a:t>He suggested that aggressive tendencies helped humans survive and were therefore passed down to succeeding generations. </a:t>
            </a:r>
          </a:p>
          <a:p>
            <a:pPr lvl="2"/>
            <a:r>
              <a:rPr lang="en-US" dirty="0" smtClean="0"/>
              <a:t>Example: Aggressive tendencies might prove helpful in hunting, in acquiring a mate, or in defending territory and resources.  </a:t>
            </a:r>
          </a:p>
          <a:p>
            <a:pPr marL="731520" lvl="2" indent="0">
              <a:buNone/>
            </a:pPr>
            <a:endParaRPr lang="en-US" dirty="0" smtClean="0"/>
          </a:p>
          <a:p>
            <a:pPr lvl="2"/>
            <a:r>
              <a:rPr lang="en-US" dirty="0" smtClean="0"/>
              <a:t>**However, opponents point out that if aggression were strictly an inborn human trait, all human societies should show it in an equal measure.  </a:t>
            </a:r>
          </a:p>
          <a:p>
            <a:pPr lvl="3"/>
            <a:r>
              <a:rPr lang="en-US" dirty="0" smtClean="0"/>
              <a:t>Murder rates of different societies suggest that this is not the case. </a:t>
            </a:r>
            <a:endParaRPr lang="en-US" dirty="0"/>
          </a:p>
        </p:txBody>
      </p:sp>
    </p:spTree>
    <p:extLst>
      <p:ext uri="{BB962C8B-B14F-4D97-AF65-F5344CB8AC3E}">
        <p14:creationId xmlns:p14="http://schemas.microsoft.com/office/powerpoint/2010/main" val="3309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p:cTn id="40"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715962"/>
          </a:xfrm>
        </p:spPr>
        <p:txBody>
          <a:bodyPr/>
          <a:lstStyle/>
          <a:p>
            <a:r>
              <a:rPr lang="en-US" dirty="0" smtClean="0"/>
              <a:t>Biological Explanations of Aggression</a:t>
            </a:r>
            <a:endParaRPr lang="en-US" dirty="0"/>
          </a:p>
        </p:txBody>
      </p:sp>
      <p:sp>
        <p:nvSpPr>
          <p:cNvPr id="3" name="Content Placeholder 2"/>
          <p:cNvSpPr>
            <a:spLocks noGrp="1"/>
          </p:cNvSpPr>
          <p:nvPr>
            <p:ph sz="quarter" idx="1"/>
          </p:nvPr>
        </p:nvSpPr>
        <p:spPr>
          <a:xfrm>
            <a:off x="152400" y="990600"/>
            <a:ext cx="8610600" cy="5483352"/>
          </a:xfrm>
        </p:spPr>
        <p:txBody>
          <a:bodyPr>
            <a:normAutofit fontScale="92500" lnSpcReduction="10000"/>
          </a:bodyPr>
          <a:lstStyle/>
          <a:p>
            <a:pPr marL="0" indent="0">
              <a:buNone/>
            </a:pPr>
            <a:r>
              <a:rPr lang="en-US" dirty="0" smtClean="0"/>
              <a:t>A number of biological factors, including the following, can also affect one’s tendency to behave in an aggressive manner:</a:t>
            </a:r>
          </a:p>
          <a:p>
            <a:r>
              <a:rPr lang="en-US" dirty="0" smtClean="0"/>
              <a:t>Higher levels of testosterone, the male sex hormone, seem to be related to higher levels of aggression in men.</a:t>
            </a:r>
          </a:p>
          <a:p>
            <a:pPr marL="0" indent="0">
              <a:buNone/>
            </a:pPr>
            <a:endParaRPr lang="en-US" dirty="0" smtClean="0"/>
          </a:p>
          <a:p>
            <a:r>
              <a:rPr lang="en-US" dirty="0" smtClean="0"/>
              <a:t>Consuming alcohol seems to weaken inhibitions against aggressive impulses. </a:t>
            </a:r>
          </a:p>
          <a:p>
            <a:pPr marL="0" indent="0">
              <a:buNone/>
            </a:pPr>
            <a:endParaRPr lang="en-US" dirty="0" smtClean="0"/>
          </a:p>
          <a:p>
            <a:r>
              <a:rPr lang="en-US" dirty="0" smtClean="0"/>
              <a:t>Drugs such as amphetamines can cause individuals to misinterpret external cues and attack others they perceive as a threat. </a:t>
            </a:r>
          </a:p>
          <a:p>
            <a:endParaRPr lang="en-US" dirty="0" smtClean="0"/>
          </a:p>
          <a:p>
            <a:r>
              <a:rPr lang="en-US" dirty="0" smtClean="0"/>
              <a:t>Chemical imbalances in the brain can keep a person from feeling empathy and other emotions that can inhibit aggression against others. </a:t>
            </a:r>
            <a:endParaRPr lang="en-US" dirty="0"/>
          </a:p>
        </p:txBody>
      </p:sp>
    </p:spTree>
    <p:extLst>
      <p:ext uri="{BB962C8B-B14F-4D97-AF65-F5344CB8AC3E}">
        <p14:creationId xmlns:p14="http://schemas.microsoft.com/office/powerpoint/2010/main" val="407308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944562"/>
          </a:xfrm>
        </p:spPr>
        <p:txBody>
          <a:bodyPr>
            <a:normAutofit fontScale="90000"/>
          </a:bodyPr>
          <a:lstStyle/>
          <a:p>
            <a:r>
              <a:rPr lang="en-US" dirty="0" smtClean="0"/>
              <a:t>Learning and Cultural Explanations of Aggression</a:t>
            </a:r>
            <a:endParaRPr lang="en-US" dirty="0"/>
          </a:p>
        </p:txBody>
      </p:sp>
      <p:sp>
        <p:nvSpPr>
          <p:cNvPr id="3" name="Content Placeholder 2"/>
          <p:cNvSpPr>
            <a:spLocks noGrp="1"/>
          </p:cNvSpPr>
          <p:nvPr>
            <p:ph sz="quarter" idx="1"/>
          </p:nvPr>
        </p:nvSpPr>
        <p:spPr>
          <a:xfrm>
            <a:off x="228600" y="1143000"/>
            <a:ext cx="8534400" cy="5486400"/>
          </a:xfrm>
        </p:spPr>
        <p:txBody>
          <a:bodyPr/>
          <a:lstStyle/>
          <a:p>
            <a:r>
              <a:rPr lang="en-US" dirty="0" smtClean="0"/>
              <a:t>Most social psychologists today recognize learning and cultural training as important factors in aggression. </a:t>
            </a:r>
          </a:p>
          <a:p>
            <a:pPr lvl="1"/>
            <a:r>
              <a:rPr lang="en-US" dirty="0" smtClean="0"/>
              <a:t>Example: children may be rewarded for aggression when they acquire a toy they </a:t>
            </a:r>
            <a:r>
              <a:rPr lang="en-US" smtClean="0"/>
              <a:t>want by </a:t>
            </a:r>
            <a:r>
              <a:rPr lang="en-US" dirty="0" smtClean="0"/>
              <a:t>bullying another child. </a:t>
            </a:r>
          </a:p>
          <a:p>
            <a:pPr lvl="1"/>
            <a:r>
              <a:rPr lang="en-US" dirty="0" smtClean="0"/>
              <a:t>They may learn restraint when they are punished for aggressive behavior. </a:t>
            </a:r>
          </a:p>
          <a:p>
            <a:pPr lvl="1"/>
            <a:r>
              <a:rPr lang="en-US" dirty="0" smtClean="0"/>
              <a:t>Children who grow up in abusive households are more likely themselves to adopt aggressive behaviors. </a:t>
            </a:r>
          </a:p>
          <a:p>
            <a:r>
              <a:rPr lang="en-US" dirty="0" smtClean="0"/>
              <a:t>A cultures norms also plays a role. </a:t>
            </a:r>
          </a:p>
          <a:p>
            <a:pPr lvl="1"/>
            <a:r>
              <a:rPr lang="en-US" dirty="0" smtClean="0"/>
              <a:t>Example: Little boys may be told that they should “be tough”, or “act like a man”. </a:t>
            </a:r>
          </a:p>
          <a:p>
            <a:pPr lvl="1"/>
            <a:endParaRPr lang="en-US" dirty="0"/>
          </a:p>
        </p:txBody>
      </p:sp>
    </p:spTree>
    <p:extLst>
      <p:ext uri="{BB962C8B-B14F-4D97-AF65-F5344CB8AC3E}">
        <p14:creationId xmlns:p14="http://schemas.microsoft.com/office/powerpoint/2010/main" val="31193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par>
                                <p:cTn id="24" presetID="53"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3">
                                            <p:txEl>
                                              <p:pRg st="4" end="4"/>
                                            </p:txEl>
                                          </p:spTgt>
                                        </p:tgtEl>
                                      </p:cBhvr>
                                    </p:animEffect>
                                  </p:childTnLst>
                                </p:cTn>
                              </p:par>
                              <p:par>
                                <p:cTn id="36" presetID="53"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solidFill>
                  <a:srgbClr val="575F6D"/>
                </a:solidFill>
              </a:rPr>
              <a:t>Learning and Cultural Explanations of </a:t>
            </a:r>
            <a:r>
              <a:rPr lang="en-US" sz="2700" dirty="0" smtClean="0">
                <a:solidFill>
                  <a:srgbClr val="575F6D"/>
                </a:solidFill>
              </a:rPr>
              <a:t>Aggression continued…</a:t>
            </a:r>
            <a:endParaRPr lang="en-US" dirty="0"/>
          </a:p>
        </p:txBody>
      </p:sp>
      <p:sp>
        <p:nvSpPr>
          <p:cNvPr id="3" name="Content Placeholder 2"/>
          <p:cNvSpPr>
            <a:spLocks noGrp="1"/>
          </p:cNvSpPr>
          <p:nvPr>
            <p:ph sz="quarter" idx="1"/>
          </p:nvPr>
        </p:nvSpPr>
        <p:spPr/>
        <p:txBody>
          <a:bodyPr/>
          <a:lstStyle/>
          <a:p>
            <a:pPr lvl="0">
              <a:buClr>
                <a:srgbClr val="FE8637"/>
              </a:buClr>
            </a:pPr>
            <a:r>
              <a:rPr lang="en-US" dirty="0">
                <a:solidFill>
                  <a:prstClr val="black"/>
                </a:solidFill>
              </a:rPr>
              <a:t>Overtime, we learn norms regarding</a:t>
            </a:r>
            <a:r>
              <a:rPr lang="en-US" dirty="0" smtClean="0">
                <a:solidFill>
                  <a:prstClr val="black"/>
                </a:solidFill>
              </a:rPr>
              <a:t>…</a:t>
            </a:r>
          </a:p>
          <a:p>
            <a:pPr lvl="1">
              <a:buClr>
                <a:srgbClr val="FE8637"/>
              </a:buClr>
            </a:pPr>
            <a:r>
              <a:rPr lang="en-US" dirty="0" smtClean="0">
                <a:solidFill>
                  <a:prstClr val="black"/>
                </a:solidFill>
              </a:rPr>
              <a:t>What people or groups of people we can act aggressively toward. </a:t>
            </a:r>
          </a:p>
          <a:p>
            <a:pPr marL="365760" lvl="1" indent="0">
              <a:buClr>
                <a:srgbClr val="FE8637"/>
              </a:buClr>
              <a:buNone/>
            </a:pPr>
            <a:endParaRPr lang="en-US" dirty="0" smtClean="0">
              <a:solidFill>
                <a:prstClr val="black"/>
              </a:solidFill>
            </a:endParaRPr>
          </a:p>
          <a:p>
            <a:pPr lvl="1">
              <a:buClr>
                <a:srgbClr val="FE8637"/>
              </a:buClr>
            </a:pPr>
            <a:r>
              <a:rPr lang="en-US" dirty="0" smtClean="0">
                <a:solidFill>
                  <a:prstClr val="black"/>
                </a:solidFill>
              </a:rPr>
              <a:t>What kinds of behavior by others deserve an aggressive response.</a:t>
            </a:r>
          </a:p>
          <a:p>
            <a:pPr marL="365760" lvl="1" indent="0">
              <a:buClr>
                <a:srgbClr val="FE8637"/>
              </a:buClr>
              <a:buNone/>
            </a:pPr>
            <a:endParaRPr lang="en-US" dirty="0" smtClean="0">
              <a:solidFill>
                <a:prstClr val="black"/>
              </a:solidFill>
            </a:endParaRPr>
          </a:p>
          <a:p>
            <a:pPr lvl="1">
              <a:buClr>
                <a:srgbClr val="FE8637"/>
              </a:buClr>
            </a:pPr>
            <a:r>
              <a:rPr lang="en-US" dirty="0" smtClean="0">
                <a:solidFill>
                  <a:prstClr val="black"/>
                </a:solidFill>
              </a:rPr>
              <a:t>When or under what circumstances aggression is appropriate. </a:t>
            </a:r>
            <a:endParaRPr lang="en-US" dirty="0">
              <a:solidFill>
                <a:prstClr val="black"/>
              </a:solidFill>
            </a:endParaRPr>
          </a:p>
          <a:p>
            <a:endParaRPr lang="en-US" dirty="0"/>
          </a:p>
        </p:txBody>
      </p:sp>
    </p:spTree>
    <p:extLst>
      <p:ext uri="{BB962C8B-B14F-4D97-AF65-F5344CB8AC3E}">
        <p14:creationId xmlns:p14="http://schemas.microsoft.com/office/powerpoint/2010/main" val="42857505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r>
              <a:rPr lang="en-US" b="1" dirty="0" err="1" smtClean="0"/>
              <a:t>Ingroup</a:t>
            </a:r>
            <a:r>
              <a:rPr lang="en-US" b="1" dirty="0" smtClean="0"/>
              <a:t> bias</a:t>
            </a:r>
            <a:r>
              <a:rPr lang="en-US" dirty="0" smtClean="0"/>
              <a:t> - To illustrate how easily and quickly we form </a:t>
            </a:r>
            <a:r>
              <a:rPr lang="en-US" dirty="0" err="1" smtClean="0"/>
              <a:t>ingroups</a:t>
            </a:r>
            <a:r>
              <a:rPr lang="en-US" dirty="0" smtClean="0"/>
              <a:t> and </a:t>
            </a:r>
            <a:r>
              <a:rPr lang="en-US" dirty="0" err="1" smtClean="0"/>
              <a:t>outgroups</a:t>
            </a:r>
            <a:r>
              <a:rPr lang="en-US" dirty="0" smtClean="0"/>
              <a:t>, I divide my class into those wearing tennis shoes that day and those not wearing tennis shoes. Then I have each group sit in a circle with its members. The "tennis shoe" group is assigned to list as many reasons as it can think of as to why the members of the other group did </a:t>
            </a:r>
            <a:r>
              <a:rPr lang="en-US" b="1" dirty="0" smtClean="0"/>
              <a:t>not</a:t>
            </a:r>
            <a:r>
              <a:rPr lang="en-US" dirty="0" smtClean="0"/>
              <a:t> wear tennis shoes that day. The non-tennis shoe group is assigned to list as many reasons as it can as to why the other group members </a:t>
            </a:r>
            <a:r>
              <a:rPr lang="en-US" b="1" dirty="0" smtClean="0"/>
              <a:t>are</a:t>
            </a:r>
            <a:r>
              <a:rPr lang="en-US" dirty="0" smtClean="0"/>
              <a:t> wearing tennis shoes. The listing starts out fairly neutral, but it is not long before each group's list becomes more and more derogatory, particularly when it overhears the list the other group is generating.</a:t>
            </a:r>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dirty="0" smtClean="0"/>
              <a:t>YOUTUBE</a:t>
            </a:r>
            <a:endParaRPr lang="en-US" dirty="0"/>
          </a:p>
        </p:txBody>
      </p:sp>
      <p:sp>
        <p:nvSpPr>
          <p:cNvPr id="3" name="Content Placeholder 2"/>
          <p:cNvSpPr>
            <a:spLocks noGrp="1"/>
          </p:cNvSpPr>
          <p:nvPr>
            <p:ph sz="quarter" idx="1"/>
          </p:nvPr>
        </p:nvSpPr>
        <p:spPr>
          <a:xfrm>
            <a:off x="457200" y="838200"/>
            <a:ext cx="7467600" cy="5635752"/>
          </a:xfrm>
        </p:spPr>
        <p:txBody>
          <a:bodyPr>
            <a:normAutofit/>
          </a:bodyPr>
          <a:lstStyle/>
          <a:p>
            <a:r>
              <a:rPr lang="en-US" dirty="0"/>
              <a:t>Dangerous </a:t>
            </a:r>
            <a:r>
              <a:rPr lang="en-US" dirty="0" smtClean="0"/>
              <a:t>Conformity – Human Zoo</a:t>
            </a:r>
            <a:endParaRPr lang="en-US" dirty="0"/>
          </a:p>
          <a:p>
            <a:r>
              <a:rPr lang="en-US" dirty="0"/>
              <a:t>Philip Zimbardo: The psychology of evil</a:t>
            </a:r>
          </a:p>
          <a:p>
            <a:r>
              <a:rPr lang="en-US" dirty="0"/>
              <a:t>https://www.youtube.com/watch?v=BdpdUbW8vbw</a:t>
            </a:r>
            <a:endParaRPr lang="en-US" dirty="0" smtClean="0"/>
          </a:p>
          <a:p>
            <a:r>
              <a:rPr lang="en-US" dirty="0"/>
              <a:t>The Bystander </a:t>
            </a:r>
            <a:r>
              <a:rPr lang="en-US" dirty="0" smtClean="0"/>
              <a:t>Effect – Human Zoo</a:t>
            </a:r>
            <a:endParaRPr lang="en-US" dirty="0"/>
          </a:p>
          <a:p>
            <a:endParaRPr lang="en-US" dirty="0"/>
          </a:p>
          <a:p>
            <a:endParaRPr lang="en-US" dirty="0" smtClean="0"/>
          </a:p>
          <a:p>
            <a:r>
              <a:rPr lang="en-US" dirty="0"/>
              <a:t>Conformity Experiment</a:t>
            </a:r>
          </a:p>
          <a:p>
            <a:r>
              <a:rPr lang="fr-FR" dirty="0"/>
              <a:t>Invisible </a:t>
            </a:r>
            <a:r>
              <a:rPr lang="fr-FR" dirty="0" err="1"/>
              <a:t>Rope</a:t>
            </a:r>
            <a:r>
              <a:rPr lang="fr-FR" dirty="0"/>
              <a:t> </a:t>
            </a:r>
            <a:r>
              <a:rPr lang="fr-FR" dirty="0" err="1"/>
              <a:t>Conformity</a:t>
            </a:r>
            <a:r>
              <a:rPr lang="fr-FR" dirty="0"/>
              <a:t> </a:t>
            </a:r>
            <a:r>
              <a:rPr lang="fr-FR" dirty="0" err="1"/>
              <a:t>Psych</a:t>
            </a:r>
            <a:r>
              <a:rPr lang="fr-FR" dirty="0"/>
              <a:t> </a:t>
            </a:r>
            <a:r>
              <a:rPr lang="fr-FR" dirty="0" err="1" smtClean="0"/>
              <a:t>Experiment</a:t>
            </a:r>
            <a:endParaRPr lang="fr-FR" dirty="0" smtClean="0"/>
          </a:p>
          <a:p>
            <a:endParaRPr lang="fr-FR" dirty="0"/>
          </a:p>
          <a:p>
            <a:r>
              <a:rPr lang="fr-FR" dirty="0" smtClean="0"/>
              <a:t>Start at 7:19 « </a:t>
            </a:r>
            <a:r>
              <a:rPr lang="fr-FR" dirty="0" err="1" smtClean="0"/>
              <a:t>helper</a:t>
            </a:r>
            <a:r>
              <a:rPr lang="fr-FR" dirty="0" smtClean="0"/>
              <a:t> </a:t>
            </a:r>
            <a:r>
              <a:rPr lang="fr-FR" dirty="0" err="1" smtClean="0"/>
              <a:t>effect</a:t>
            </a:r>
            <a:r>
              <a:rPr lang="fr-FR" dirty="0" smtClean="0"/>
              <a:t> » </a:t>
            </a:r>
            <a:r>
              <a:rPr lang="en-US" dirty="0"/>
              <a:t>Much Of What You Know About The "Bystander Effect" Is Wrong. | Ken Brown | </a:t>
            </a:r>
            <a:r>
              <a:rPr lang="en-US" dirty="0" err="1"/>
              <a:t>TEDxUIowa</a:t>
            </a:r>
            <a:endParaRPr lang="en-US" dirty="0"/>
          </a:p>
          <a:p>
            <a:endParaRPr lang="fr-FR" dirty="0"/>
          </a:p>
          <a:p>
            <a:endParaRPr lang="en-US" dirty="0"/>
          </a:p>
        </p:txBody>
      </p:sp>
    </p:spTree>
    <p:extLst>
      <p:ext uri="{BB962C8B-B14F-4D97-AF65-F5344CB8AC3E}">
        <p14:creationId xmlns:p14="http://schemas.microsoft.com/office/powerpoint/2010/main" val="1700718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219200"/>
            <a:ext cx="6781800" cy="4577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43000" y="152400"/>
            <a:ext cx="6781800" cy="830997"/>
          </a:xfrm>
          <a:prstGeom prst="rect">
            <a:avLst/>
          </a:prstGeom>
          <a:noFill/>
        </p:spPr>
        <p:txBody>
          <a:bodyPr wrap="square" rtlCol="0">
            <a:spAutoFit/>
          </a:bodyPr>
          <a:lstStyle/>
          <a:p>
            <a:r>
              <a:rPr lang="en-US" sz="2400" dirty="0" smtClean="0"/>
              <a:t>In the next picture, by coordinating behavior, a way has been found to solve 'the problem' :</a:t>
            </a:r>
            <a:endParaRPr lang="en-US" sz="2400" dirty="0"/>
          </a:p>
        </p:txBody>
      </p:sp>
    </p:spTree>
    <p:extLst>
      <p:ext uri="{BB962C8B-B14F-4D97-AF65-F5344CB8AC3E}">
        <p14:creationId xmlns:p14="http://schemas.microsoft.com/office/powerpoint/2010/main" val="1307652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Group?</a:t>
            </a:r>
            <a:endParaRPr lang="en-US" dirty="0"/>
          </a:p>
        </p:txBody>
      </p:sp>
      <p:sp>
        <p:nvSpPr>
          <p:cNvPr id="3" name="Content Placeholder 2"/>
          <p:cNvSpPr>
            <a:spLocks noGrp="1"/>
          </p:cNvSpPr>
          <p:nvPr>
            <p:ph sz="quarter" idx="1"/>
          </p:nvPr>
        </p:nvSpPr>
        <p:spPr>
          <a:xfrm>
            <a:off x="152400" y="1524000"/>
            <a:ext cx="8839200" cy="5105400"/>
          </a:xfrm>
        </p:spPr>
        <p:txBody>
          <a:bodyPr>
            <a:normAutofit/>
          </a:bodyPr>
          <a:lstStyle/>
          <a:p>
            <a:r>
              <a:rPr lang="en-US" dirty="0" smtClean="0"/>
              <a:t>A group is more than just a collection of individuals who happen to be in the same place at the same time. </a:t>
            </a:r>
          </a:p>
          <a:p>
            <a:r>
              <a:rPr lang="en-US" dirty="0" smtClean="0"/>
              <a:t>To be a </a:t>
            </a:r>
            <a:r>
              <a:rPr lang="en-US" b="1" u="sng" dirty="0" smtClean="0">
                <a:effectLst>
                  <a:outerShdw blurRad="38100" dist="38100" dir="2700000" algn="tl">
                    <a:srgbClr val="000000">
                      <a:alpha val="43137"/>
                    </a:srgbClr>
                  </a:outerShdw>
                </a:effectLst>
              </a:rPr>
              <a:t>group</a:t>
            </a:r>
            <a:r>
              <a:rPr lang="en-US" dirty="0" smtClean="0"/>
              <a:t> in this sense, two or more individuals must:</a:t>
            </a:r>
          </a:p>
          <a:p>
            <a:pPr lvl="1"/>
            <a:r>
              <a:rPr lang="en-US" dirty="0" smtClean="0"/>
              <a:t>Interact with each other</a:t>
            </a:r>
          </a:p>
          <a:p>
            <a:pPr lvl="1"/>
            <a:r>
              <a:rPr lang="en-US" dirty="0" smtClean="0"/>
              <a:t>Share a common goal</a:t>
            </a:r>
          </a:p>
          <a:p>
            <a:pPr lvl="1"/>
            <a:r>
              <a:rPr lang="en-US" dirty="0" smtClean="0"/>
              <a:t>Have a relationship that is fairly stable over time</a:t>
            </a:r>
          </a:p>
          <a:p>
            <a:pPr lvl="1"/>
            <a:r>
              <a:rPr lang="en-US" dirty="0" smtClean="0"/>
              <a:t>Be independent</a:t>
            </a:r>
          </a:p>
          <a:p>
            <a:pPr lvl="1"/>
            <a:r>
              <a:rPr lang="en-US" dirty="0" smtClean="0"/>
              <a:t>Recognize a relationship between themselves </a:t>
            </a:r>
            <a:endParaRPr lang="en-US" dirty="0"/>
          </a:p>
        </p:txBody>
      </p:sp>
    </p:spTree>
    <p:extLst>
      <p:ext uri="{BB962C8B-B14F-4D97-AF65-F5344CB8AC3E}">
        <p14:creationId xmlns:p14="http://schemas.microsoft.com/office/powerpoint/2010/main" val="311259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Group</a:t>
            </a:r>
            <a:r>
              <a:rPr lang="en-US" dirty="0" smtClean="0"/>
              <a:t>? </a:t>
            </a:r>
            <a:r>
              <a:rPr lang="en-US" sz="2800" dirty="0" smtClean="0"/>
              <a:t>Continued</a:t>
            </a:r>
            <a:r>
              <a:rPr lang="en-US" dirty="0" smtClean="0"/>
              <a:t>…</a:t>
            </a:r>
            <a:endParaRPr lang="en-US" dirty="0"/>
          </a:p>
        </p:txBody>
      </p:sp>
      <p:sp>
        <p:nvSpPr>
          <p:cNvPr id="3" name="Content Placeholder 2"/>
          <p:cNvSpPr>
            <a:spLocks noGrp="1"/>
          </p:cNvSpPr>
          <p:nvPr>
            <p:ph sz="quarter" idx="1"/>
          </p:nvPr>
        </p:nvSpPr>
        <p:spPr/>
        <p:txBody>
          <a:bodyPr/>
          <a:lstStyle/>
          <a:p>
            <a:r>
              <a:rPr lang="en-US" dirty="0" smtClean="0"/>
              <a:t>You may belong to a number of groups.</a:t>
            </a:r>
          </a:p>
          <a:p>
            <a:pPr lvl="1"/>
            <a:r>
              <a:rPr lang="en-US" dirty="0" smtClean="0"/>
              <a:t>Your family, a sports teams, a church group, or an after-school club.</a:t>
            </a:r>
          </a:p>
          <a:p>
            <a:pPr marL="411480" lvl="1" indent="0">
              <a:buNone/>
            </a:pPr>
            <a:endParaRPr lang="en-US" dirty="0" smtClean="0"/>
          </a:p>
          <a:p>
            <a:r>
              <a:rPr lang="en-US" dirty="0" smtClean="0"/>
              <a:t>Each group has certain standards of behavior called </a:t>
            </a:r>
            <a:r>
              <a:rPr lang="en-US" b="1" u="sng" dirty="0" smtClean="0">
                <a:effectLst>
                  <a:outerShdw blurRad="38100" dist="38100" dir="2700000" algn="tl">
                    <a:srgbClr val="000000">
                      <a:alpha val="43137"/>
                    </a:srgbClr>
                  </a:outerShdw>
                </a:effectLst>
              </a:rPr>
              <a:t>norms</a:t>
            </a:r>
            <a:r>
              <a:rPr lang="en-US" dirty="0" smtClean="0"/>
              <a:t>. </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114800"/>
            <a:ext cx="3305175"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4070912"/>
            <a:ext cx="3148012" cy="256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485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Norms</a:t>
            </a:r>
            <a:endParaRPr lang="en-US" dirty="0"/>
          </a:p>
        </p:txBody>
      </p:sp>
      <p:sp>
        <p:nvSpPr>
          <p:cNvPr id="3" name="Content Placeholder 2"/>
          <p:cNvSpPr>
            <a:spLocks noGrp="1"/>
          </p:cNvSpPr>
          <p:nvPr>
            <p:ph sz="quarter" idx="1"/>
          </p:nvPr>
        </p:nvSpPr>
        <p:spPr/>
        <p:txBody>
          <a:bodyPr/>
          <a:lstStyle/>
          <a:p>
            <a:r>
              <a:rPr lang="en-US" sz="3600" b="1" u="sng" dirty="0" smtClean="0">
                <a:effectLst>
                  <a:outerShdw blurRad="38100" dist="38100" dir="2700000" algn="tl">
                    <a:srgbClr val="000000">
                      <a:alpha val="43137"/>
                    </a:srgbClr>
                  </a:outerShdw>
                </a:effectLst>
              </a:rPr>
              <a:t>Norms</a:t>
            </a:r>
            <a:r>
              <a:rPr lang="en-US" sz="3600" dirty="0" smtClean="0"/>
              <a:t> are spoken or unspoken rules that tell us how we should behave – that is, </a:t>
            </a:r>
            <a:r>
              <a:rPr lang="en-US" sz="3600" u="sng" dirty="0" smtClean="0"/>
              <a:t>how others expect us to behave</a:t>
            </a:r>
            <a:r>
              <a:rPr lang="en-US" sz="3600" dirty="0" smtClean="0"/>
              <a:t>. </a:t>
            </a:r>
          </a:p>
          <a:p>
            <a:pPr marL="0" indent="0">
              <a:buNone/>
            </a:pPr>
            <a:endParaRPr lang="en-US" dirty="0"/>
          </a:p>
        </p:txBody>
      </p:sp>
    </p:spTree>
    <p:extLst>
      <p:ext uri="{BB962C8B-B14F-4D97-AF65-F5344CB8AC3E}">
        <p14:creationId xmlns:p14="http://schemas.microsoft.com/office/powerpoint/2010/main" val="30853040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1582</TotalTime>
  <Words>4203</Words>
  <Application>Microsoft Office PowerPoint</Application>
  <PresentationFormat>On-screen Show (4:3)</PresentationFormat>
  <Paragraphs>366</Paragraphs>
  <Slides>59</Slides>
  <Notes>2</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Oriel</vt:lpstr>
      <vt:lpstr>Collective Behavior</vt:lpstr>
      <vt:lpstr>PowerPoint Presentation</vt:lpstr>
      <vt:lpstr>PowerPoint Presentation</vt:lpstr>
      <vt:lpstr>Society and Group Influences </vt:lpstr>
      <vt:lpstr>PowerPoint Presentation</vt:lpstr>
      <vt:lpstr>PowerPoint Presentation</vt:lpstr>
      <vt:lpstr>What is a Group?</vt:lpstr>
      <vt:lpstr>What is a Group? Continued…</vt:lpstr>
      <vt:lpstr>Norms</vt:lpstr>
      <vt:lpstr>Norms affect how we dress, talk, and act.  </vt:lpstr>
      <vt:lpstr>Norms in Different Cultures</vt:lpstr>
      <vt:lpstr>  When people from different cultures come together, they may experience a culture clash because they have different expectations about how people should behave.  </vt:lpstr>
      <vt:lpstr>PowerPoint Presentation</vt:lpstr>
      <vt:lpstr>Conformity</vt:lpstr>
      <vt:lpstr>Why do we conform?</vt:lpstr>
      <vt:lpstr>PowerPoint Presentation</vt:lpstr>
      <vt:lpstr>PowerPoint Presentation</vt:lpstr>
      <vt:lpstr>Why do we choose not to conform?</vt:lpstr>
      <vt:lpstr>When are you most likely to conform?</vt:lpstr>
      <vt:lpstr>Cooperation and competition</vt:lpstr>
      <vt:lpstr>What incentives do we have to cooperate?</vt:lpstr>
      <vt:lpstr>What Incentives do we have to be Competitive?</vt:lpstr>
      <vt:lpstr>Social Dilemmas</vt:lpstr>
      <vt:lpstr>Movements Toward Social Responsibility</vt:lpstr>
      <vt:lpstr>Group Dynamics </vt:lpstr>
      <vt:lpstr>Making Decisions</vt:lpstr>
      <vt:lpstr>Group Polarization</vt:lpstr>
      <vt:lpstr>gro group polarization up polarization</vt:lpstr>
      <vt:lpstr>Groupthink</vt:lpstr>
      <vt:lpstr>Minority Influence</vt:lpstr>
      <vt:lpstr>Group Roles</vt:lpstr>
      <vt:lpstr>Group Leadership </vt:lpstr>
      <vt:lpstr>Leadership Styles</vt:lpstr>
      <vt:lpstr>Authority and Obedience</vt:lpstr>
      <vt:lpstr>Why do we Obey Authority?</vt:lpstr>
      <vt:lpstr>Why do we Obey Authority? Continued…</vt:lpstr>
      <vt:lpstr>PowerPoint Presentation</vt:lpstr>
      <vt:lpstr>Personality Characteristics </vt:lpstr>
      <vt:lpstr>Helping Behavior</vt:lpstr>
      <vt:lpstr>Why do we help?</vt:lpstr>
      <vt:lpstr>Why do we help? Continued…</vt:lpstr>
      <vt:lpstr>Why Don’t We Help?</vt:lpstr>
      <vt:lpstr>Why Don’t We Help? Continued…</vt:lpstr>
      <vt:lpstr>Why Don’t We Help? Continued…</vt:lpstr>
      <vt:lpstr>Aggression and Violence </vt:lpstr>
      <vt:lpstr>Frustration and Aggression</vt:lpstr>
      <vt:lpstr>Generalized Arousal</vt:lpstr>
      <vt:lpstr>Group Violence </vt:lpstr>
      <vt:lpstr>Group Violence continued…</vt:lpstr>
      <vt:lpstr>Environmental Influences</vt:lpstr>
      <vt:lpstr>Environmental Influences</vt:lpstr>
      <vt:lpstr>Environmental Influences Continued…</vt:lpstr>
      <vt:lpstr>The Freudian View of Aggression</vt:lpstr>
      <vt:lpstr>The Evolutionary View of Aggression</vt:lpstr>
      <vt:lpstr>Biological Explanations of Aggression</vt:lpstr>
      <vt:lpstr>Learning and Cultural Explanations of Aggression</vt:lpstr>
      <vt:lpstr>Learning and Cultural Explanations of Aggression continued…</vt:lpstr>
      <vt:lpstr>PowerPoint Presentation</vt:lpstr>
      <vt:lpstr>YOUTUBE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dc:title>
  <dc:creator>Vera</dc:creator>
  <cp:lastModifiedBy>LPS User</cp:lastModifiedBy>
  <cp:revision>90</cp:revision>
  <dcterms:created xsi:type="dcterms:W3CDTF">2012-02-14T13:06:49Z</dcterms:created>
  <dcterms:modified xsi:type="dcterms:W3CDTF">2016-03-01T19:55:13Z</dcterms:modified>
</cp:coreProperties>
</file>