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0" r:id="rId8"/>
    <p:sldId id="261" r:id="rId9"/>
    <p:sldId id="264" r:id="rId10"/>
    <p:sldId id="267"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0140596-40C0-4257-84BA-22C334B9AB2F}" type="datetimeFigureOut">
              <a:rPr lang="en-US" smtClean="0"/>
              <a:pPr/>
              <a:t>3/23/2015</a:t>
            </a:fld>
            <a:endParaRPr lang="en-US"/>
          </a:p>
        </p:txBody>
      </p:sp>
      <p:sp>
        <p:nvSpPr>
          <p:cNvPr id="16" name="Slide Number Placeholder 15"/>
          <p:cNvSpPr>
            <a:spLocks noGrp="1"/>
          </p:cNvSpPr>
          <p:nvPr>
            <p:ph type="sldNum" sz="quarter" idx="11"/>
          </p:nvPr>
        </p:nvSpPr>
        <p:spPr/>
        <p:txBody>
          <a:bodyPr/>
          <a:lstStyle/>
          <a:p>
            <a:fld id="{0DF80D50-A406-47AC-83E0-6409AADF4605}"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40596-40C0-4257-84BA-22C334B9AB2F}"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0D50-A406-47AC-83E0-6409AADF46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140596-40C0-4257-84BA-22C334B9AB2F}"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0D50-A406-47AC-83E0-6409AADF46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0140596-40C0-4257-84BA-22C334B9AB2F}" type="datetimeFigureOut">
              <a:rPr lang="en-US" smtClean="0"/>
              <a:pPr/>
              <a:t>3/23/2015</a:t>
            </a:fld>
            <a:endParaRPr lang="en-US"/>
          </a:p>
        </p:txBody>
      </p:sp>
      <p:sp>
        <p:nvSpPr>
          <p:cNvPr id="15" name="Slide Number Placeholder 14"/>
          <p:cNvSpPr>
            <a:spLocks noGrp="1"/>
          </p:cNvSpPr>
          <p:nvPr>
            <p:ph type="sldNum" sz="quarter" idx="15"/>
          </p:nvPr>
        </p:nvSpPr>
        <p:spPr/>
        <p:txBody>
          <a:bodyPr/>
          <a:lstStyle>
            <a:lvl1pPr algn="ctr">
              <a:defRPr/>
            </a:lvl1pPr>
          </a:lstStyle>
          <a:p>
            <a:fld id="{0DF80D50-A406-47AC-83E0-6409AADF4605}"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140596-40C0-4257-84BA-22C334B9AB2F}" type="datetimeFigureOut">
              <a:rPr lang="en-US" smtClean="0"/>
              <a:pPr/>
              <a:t>3/23/2015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0D50-A406-47AC-83E0-6409AADF4605}"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140596-40C0-4257-84BA-22C334B9AB2F}" type="datetimeFigureOut">
              <a:rPr lang="en-US" smtClean="0"/>
              <a:pPr/>
              <a:t>3/23/2015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80D50-A406-47AC-83E0-6409AADF460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DF80D50-A406-47AC-83E0-6409AADF4605}"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0140596-40C0-4257-84BA-22C334B9AB2F}" type="datetimeFigureOut">
              <a:rPr lang="en-US" smtClean="0"/>
              <a:pPr/>
              <a:t>3/23/2015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140596-40C0-4257-84BA-22C334B9AB2F}" type="datetimeFigureOut">
              <a:rPr lang="en-US" smtClean="0"/>
              <a:pPr/>
              <a:t>3/23/2015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80D50-A406-47AC-83E0-6409AADF4605}"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40596-40C0-4257-84BA-22C334B9AB2F}" type="datetimeFigureOut">
              <a:rPr lang="en-US" smtClean="0"/>
              <a:pPr/>
              <a:t>3/23/2015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80D50-A406-47AC-83E0-6409AADF46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0140596-40C0-4257-84BA-22C334B9AB2F}" type="datetimeFigureOut">
              <a:rPr lang="en-US" smtClean="0"/>
              <a:pPr/>
              <a:t>3/23/2015</a:t>
            </a:fld>
            <a:endParaRPr lang="en-US"/>
          </a:p>
        </p:txBody>
      </p:sp>
      <p:sp>
        <p:nvSpPr>
          <p:cNvPr id="9" name="Slide Number Placeholder 8"/>
          <p:cNvSpPr>
            <a:spLocks noGrp="1"/>
          </p:cNvSpPr>
          <p:nvPr>
            <p:ph type="sldNum" sz="quarter" idx="15"/>
          </p:nvPr>
        </p:nvSpPr>
        <p:spPr/>
        <p:txBody>
          <a:bodyPr/>
          <a:lstStyle/>
          <a:p>
            <a:fld id="{0DF80D50-A406-47AC-83E0-6409AADF4605}"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140596-40C0-4257-84BA-22C334B9AB2F}" type="datetimeFigureOut">
              <a:rPr lang="en-US" smtClean="0"/>
              <a:pPr/>
              <a:t>3/23/2015</a:t>
            </a:fld>
            <a:endParaRPr lang="en-US"/>
          </a:p>
        </p:txBody>
      </p:sp>
      <p:sp>
        <p:nvSpPr>
          <p:cNvPr id="9" name="Slide Number Placeholder 8"/>
          <p:cNvSpPr>
            <a:spLocks noGrp="1"/>
          </p:cNvSpPr>
          <p:nvPr>
            <p:ph type="sldNum" sz="quarter" idx="11"/>
          </p:nvPr>
        </p:nvSpPr>
        <p:spPr/>
        <p:txBody>
          <a:bodyPr/>
          <a:lstStyle/>
          <a:p>
            <a:fld id="{0DF80D50-A406-47AC-83E0-6409AADF460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140596-40C0-4257-84BA-22C334B9AB2F}" type="datetimeFigureOut">
              <a:rPr lang="en-US" smtClean="0"/>
              <a:pPr/>
              <a:t>3/23/2015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F80D50-A406-47AC-83E0-6409AADF4605}"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lief" TargetMode="External"/><Relationship Id="rId7" Type="http://schemas.openxmlformats.org/officeDocument/2006/relationships/hyperlink" Target="http://en.wikipedia.org/wiki/Drive_theory" TargetMode="External"/><Relationship Id="rId2" Type="http://schemas.openxmlformats.org/officeDocument/2006/relationships/hyperlink" Target="http://en.wikipedia.org/wiki/Idea" TargetMode="External"/><Relationship Id="rId1" Type="http://schemas.openxmlformats.org/officeDocument/2006/relationships/slideLayout" Target="../slideLayouts/slideLayout2.xml"/><Relationship Id="rId6" Type="http://schemas.openxmlformats.org/officeDocument/2006/relationships/hyperlink" Target="http://en.wikipedia.org/wiki/Social_psychology_(psychology)" TargetMode="External"/><Relationship Id="rId5" Type="http://schemas.openxmlformats.org/officeDocument/2006/relationships/hyperlink" Target="http://en.wikipedia.org/wiki/Emotion" TargetMode="External"/><Relationship Id="rId4" Type="http://schemas.openxmlformats.org/officeDocument/2006/relationships/hyperlink" Target="http://en.wikipedia.org/wiki/Valu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1752600"/>
          </a:xfrm>
        </p:spPr>
        <p:txBody>
          <a:bodyPr/>
          <a:lstStyle/>
          <a:p>
            <a:r>
              <a:rPr lang="en-US" sz="2800" dirty="0" smtClean="0"/>
              <a:t>Material and Non-material Culture</a:t>
            </a:r>
            <a:endParaRPr lang="en-US" sz="2800" dirty="0"/>
          </a:p>
        </p:txBody>
      </p:sp>
      <p:sp>
        <p:nvSpPr>
          <p:cNvPr id="2" name="Title 1"/>
          <p:cNvSpPr>
            <a:spLocks noGrp="1"/>
          </p:cNvSpPr>
          <p:nvPr>
            <p:ph type="ctrTitle"/>
          </p:nvPr>
        </p:nvSpPr>
        <p:spPr>
          <a:xfrm>
            <a:off x="609600" y="1828800"/>
            <a:ext cx="7772400" cy="1470025"/>
          </a:xfrm>
        </p:spPr>
        <p:txBody>
          <a:bodyPr/>
          <a:lstStyle/>
          <a:p>
            <a:r>
              <a:rPr lang="en-US" sz="5400" smtClean="0"/>
              <a:t>The Gods </a:t>
            </a:r>
            <a:r>
              <a:rPr lang="en-US" sz="5400" dirty="0" smtClean="0"/>
              <a:t>Must Be Crazy</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Borg 3 of 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a discomfort caused by holding conflicting cognitions (e.g., </a:t>
            </a:r>
            <a:r>
              <a:rPr lang="en-US" dirty="0" smtClean="0">
                <a:hlinkClick r:id="rId2" tooltip="Idea"/>
              </a:rPr>
              <a:t>ideas</a:t>
            </a:r>
            <a:r>
              <a:rPr lang="en-US" dirty="0" smtClean="0"/>
              <a:t>, </a:t>
            </a:r>
            <a:r>
              <a:rPr lang="en-US" dirty="0" smtClean="0">
                <a:hlinkClick r:id="rId3" tooltip="Belief"/>
              </a:rPr>
              <a:t>beliefs</a:t>
            </a:r>
            <a:r>
              <a:rPr lang="en-US" dirty="0" smtClean="0"/>
              <a:t>, </a:t>
            </a:r>
            <a:r>
              <a:rPr lang="en-US" dirty="0" smtClean="0">
                <a:hlinkClick r:id="rId4" tooltip="Values"/>
              </a:rPr>
              <a:t>values</a:t>
            </a:r>
            <a:r>
              <a:rPr lang="en-US" dirty="0" smtClean="0"/>
              <a:t>, </a:t>
            </a:r>
            <a:r>
              <a:rPr lang="en-US" dirty="0" smtClean="0">
                <a:hlinkClick r:id="rId5" tooltip="Emotion"/>
              </a:rPr>
              <a:t>emotional</a:t>
            </a:r>
            <a:r>
              <a:rPr lang="en-US" dirty="0" smtClean="0"/>
              <a:t> reactions) simultaneously. </a:t>
            </a:r>
          </a:p>
          <a:p>
            <a:r>
              <a:rPr lang="en-US" dirty="0" smtClean="0"/>
              <a:t>In a state of dissonance, people may feel surprise, dread, guilt, anger, or embarrassment. The theory of cognitive dissonance in </a:t>
            </a:r>
            <a:r>
              <a:rPr lang="en-US" dirty="0" smtClean="0">
                <a:hlinkClick r:id="rId6" tooltip="Social psychology (psychology)"/>
              </a:rPr>
              <a:t>social psychology</a:t>
            </a:r>
            <a:r>
              <a:rPr lang="en-US" dirty="0" smtClean="0"/>
              <a:t> proposes that people have a </a:t>
            </a:r>
            <a:r>
              <a:rPr lang="en-US" dirty="0" smtClean="0">
                <a:hlinkClick r:id="rId7" tooltip="Drive theory"/>
              </a:rPr>
              <a:t>motivational drive</a:t>
            </a:r>
            <a:r>
              <a:rPr lang="en-US" dirty="0" smtClean="0"/>
              <a:t> to reduce dissonance by altering existing cognitions or adding new ones to create consistency</a:t>
            </a:r>
            <a:endParaRPr lang="en-US" dirty="0"/>
          </a:p>
        </p:txBody>
      </p:sp>
      <p:sp>
        <p:nvSpPr>
          <p:cNvPr id="3" name="Title 2"/>
          <p:cNvSpPr>
            <a:spLocks noGrp="1"/>
          </p:cNvSpPr>
          <p:nvPr>
            <p:ph type="title"/>
          </p:nvPr>
        </p:nvSpPr>
        <p:spPr/>
        <p:txBody>
          <a:bodyPr/>
          <a:lstStyle/>
          <a:p>
            <a:r>
              <a:rPr lang="en-US" b="1" dirty="0" smtClean="0"/>
              <a:t>Cognitive dissonance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324600"/>
          </a:xfrm>
        </p:spPr>
        <p:txBody>
          <a:bodyPr>
            <a:normAutofit fontScale="92500" lnSpcReduction="20000"/>
          </a:bodyPr>
          <a:lstStyle/>
          <a:p>
            <a:r>
              <a:rPr lang="en-US" dirty="0" smtClean="0"/>
              <a:t>For instance, someone may take home office supplies.. they know its wrong and can get in trouble if caught, but they alleviate their feelings of doing anything wrong by justifying that they don't get paid enough, or that there are so many surplus supplies lying around wasting ... etc.</a:t>
            </a:r>
            <a:br>
              <a:rPr lang="en-US" dirty="0" smtClean="0"/>
            </a:br>
            <a:r>
              <a:rPr lang="en-US" dirty="0" smtClean="0"/>
              <a:t/>
            </a:r>
            <a:br>
              <a:rPr lang="en-US" dirty="0" smtClean="0"/>
            </a:br>
            <a:r>
              <a:rPr lang="en-US" dirty="0" smtClean="0"/>
              <a:t>or even eating a grape in the produce department! its WRONG but we tell ourselves.. we are sampling to ensure they taste right... then oftentimes not even purchasing them. (I do NOT do this... :P) </a:t>
            </a:r>
            <a:br>
              <a:rPr lang="en-US" dirty="0" smtClean="0"/>
            </a:br>
            <a:r>
              <a:rPr lang="en-US" dirty="0" smtClean="0"/>
              <a:t/>
            </a:r>
            <a:br>
              <a:rPr lang="en-US" dirty="0" smtClean="0"/>
            </a:br>
            <a:r>
              <a:rPr lang="en-US" dirty="0" smtClean="0"/>
              <a:t>Or someone speeds on the way to work... they know they are breaking the law, but in their mind they tell themselves its more important to get to work on time.</a:t>
            </a:r>
            <a:br>
              <a:rPr lang="en-US" dirty="0" smtClean="0"/>
            </a:br>
            <a:r>
              <a:rPr lang="en-US" dirty="0" smtClean="0"/>
              <a:t/>
            </a:r>
            <a:br>
              <a:rPr lang="en-US" dirty="0" smtClean="0"/>
            </a:br>
            <a:r>
              <a:rPr lang="en-US" dirty="0" smtClean="0"/>
              <a:t>or even say.. someone you dislike greatly does something very generous towards you...it makes you feel awkward and weird because you dislike that person..maybe you write it off as them doing it on purpose to make you feel bad for hating them!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a:bodyPr>
          <a:lstStyle/>
          <a:p>
            <a:r>
              <a:rPr lang="en-US" sz="3200" dirty="0" smtClean="0"/>
              <a:t>The languages, beliefs, values, norms, behaviors, and material objects that are passed from one generation to the next; a way of life.</a:t>
            </a:r>
            <a:endParaRPr lang="en-US" sz="3200" dirty="0"/>
          </a:p>
        </p:txBody>
      </p:sp>
      <p:sp>
        <p:nvSpPr>
          <p:cNvPr id="2" name="Title 1"/>
          <p:cNvSpPr>
            <a:spLocks noGrp="1"/>
          </p:cNvSpPr>
          <p:nvPr>
            <p:ph type="title"/>
          </p:nvPr>
        </p:nvSpPr>
        <p:spPr/>
        <p:txBody>
          <a:bodyPr>
            <a:normAutofit/>
          </a:bodyPr>
          <a:lstStyle/>
          <a:p>
            <a:r>
              <a:rPr lang="en-US" sz="4400" dirty="0" smtClean="0"/>
              <a:t>Culture</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The material objects that distinguish a group of people, such as art, buildings, </a:t>
            </a:r>
            <a:r>
              <a:rPr lang="en-US" sz="3200" dirty="0" smtClean="0"/>
              <a:t>clothing</a:t>
            </a:r>
            <a:r>
              <a:rPr lang="en-US" sz="3200" dirty="0" smtClean="0"/>
              <a:t>, and jewelry</a:t>
            </a:r>
            <a:r>
              <a:rPr lang="en-US" sz="3200" dirty="0" smtClean="0"/>
              <a:t>. (cars, cell phones, yoga pants…)</a:t>
            </a:r>
            <a:endParaRPr lang="en-US" sz="3200" dirty="0"/>
          </a:p>
        </p:txBody>
      </p:sp>
      <p:sp>
        <p:nvSpPr>
          <p:cNvPr id="2" name="Title 1"/>
          <p:cNvSpPr>
            <a:spLocks noGrp="1"/>
          </p:cNvSpPr>
          <p:nvPr>
            <p:ph type="title"/>
          </p:nvPr>
        </p:nvSpPr>
        <p:spPr/>
        <p:txBody>
          <a:bodyPr/>
          <a:lstStyle/>
          <a:p>
            <a:r>
              <a:rPr lang="en-US" dirty="0" smtClean="0"/>
              <a:t>Material Culture</a:t>
            </a:r>
            <a:endParaRPr lang="en-US" dirty="0"/>
          </a:p>
        </p:txBody>
      </p:sp>
      <p:pic>
        <p:nvPicPr>
          <p:cNvPr id="18434" name="Picture 2" descr="http://ushistoryimages.com/images/native-american-clothing/fullsize/native-american-clothing-4.jpg"/>
          <p:cNvPicPr>
            <a:picLocks noChangeAspect="1" noChangeArrowheads="1"/>
          </p:cNvPicPr>
          <p:nvPr/>
        </p:nvPicPr>
        <p:blipFill>
          <a:blip r:embed="rId2" cstate="print"/>
          <a:srcRect/>
          <a:stretch>
            <a:fillRect/>
          </a:stretch>
        </p:blipFill>
        <p:spPr bwMode="auto">
          <a:xfrm>
            <a:off x="838200" y="3505200"/>
            <a:ext cx="1905000" cy="2461005"/>
          </a:xfrm>
          <a:prstGeom prst="rect">
            <a:avLst/>
          </a:prstGeom>
          <a:noFill/>
        </p:spPr>
      </p:pic>
      <p:pic>
        <p:nvPicPr>
          <p:cNvPr id="18436" name="Picture 4" descr="http://3.bp.blogspot.com/_sQKQnFXCbTo/R7qk1D22JWI/AAAAAAAAB88/tjhA-luBEPA/s400/Cirebon+Mask.JPG"/>
          <p:cNvPicPr>
            <a:picLocks noChangeAspect="1" noChangeArrowheads="1"/>
          </p:cNvPicPr>
          <p:nvPr/>
        </p:nvPicPr>
        <p:blipFill>
          <a:blip r:embed="rId3" cstate="print"/>
          <a:srcRect/>
          <a:stretch>
            <a:fillRect/>
          </a:stretch>
        </p:blipFill>
        <p:spPr bwMode="auto">
          <a:xfrm>
            <a:off x="6172200" y="3581400"/>
            <a:ext cx="2057400" cy="2434708"/>
          </a:xfrm>
          <a:prstGeom prst="rect">
            <a:avLst/>
          </a:prstGeom>
          <a:noFill/>
        </p:spPr>
      </p:pic>
      <p:pic>
        <p:nvPicPr>
          <p:cNvPr id="18438" name="Picture 6" descr="http://www.richmond.ca/__shared/assets/temples_tour7396.jpg"/>
          <p:cNvPicPr>
            <a:picLocks noChangeAspect="1" noChangeArrowheads="1"/>
          </p:cNvPicPr>
          <p:nvPr/>
        </p:nvPicPr>
        <p:blipFill>
          <a:blip r:embed="rId4" cstate="print"/>
          <a:srcRect/>
          <a:stretch>
            <a:fillRect/>
          </a:stretch>
        </p:blipFill>
        <p:spPr bwMode="auto">
          <a:xfrm>
            <a:off x="3352800" y="3276600"/>
            <a:ext cx="2057400" cy="301671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72000"/>
          </a:xfrm>
        </p:spPr>
        <p:txBody>
          <a:bodyPr>
            <a:normAutofit/>
          </a:bodyPr>
          <a:lstStyle/>
          <a:p>
            <a:r>
              <a:rPr lang="en-US" sz="3200" dirty="0" smtClean="0"/>
              <a:t>A group’s way of thinking (values, beliefs) and doing (patterns of behavior, language,  forms of interaction). </a:t>
            </a:r>
          </a:p>
          <a:p>
            <a:endParaRPr lang="en-US" sz="3200" dirty="0" smtClean="0"/>
          </a:p>
          <a:p>
            <a:pPr>
              <a:buNone/>
            </a:pPr>
            <a:endParaRPr lang="en-US" sz="3200" dirty="0"/>
          </a:p>
        </p:txBody>
      </p:sp>
      <p:sp>
        <p:nvSpPr>
          <p:cNvPr id="2" name="Title 1"/>
          <p:cNvSpPr>
            <a:spLocks noGrp="1"/>
          </p:cNvSpPr>
          <p:nvPr>
            <p:ph type="title"/>
          </p:nvPr>
        </p:nvSpPr>
        <p:spPr/>
        <p:txBody>
          <a:bodyPr/>
          <a:lstStyle/>
          <a:p>
            <a:r>
              <a:rPr lang="en-US" dirty="0" smtClean="0"/>
              <a:t>Nonmaterial Culture</a:t>
            </a:r>
            <a:endParaRPr lang="en-US" dirty="0"/>
          </a:p>
        </p:txBody>
      </p:sp>
      <p:pic>
        <p:nvPicPr>
          <p:cNvPr id="17410" name="Picture 2" descr="http://www.islam4children.com/images/products/Arabic%20Alphabet%20Poster.jpg"/>
          <p:cNvPicPr>
            <a:picLocks noChangeAspect="1" noChangeArrowheads="1"/>
          </p:cNvPicPr>
          <p:nvPr/>
        </p:nvPicPr>
        <p:blipFill>
          <a:blip r:embed="rId2" cstate="print"/>
          <a:srcRect t="7692" b="9231"/>
          <a:stretch>
            <a:fillRect/>
          </a:stretch>
        </p:blipFill>
        <p:spPr bwMode="auto">
          <a:xfrm>
            <a:off x="6248400" y="3733800"/>
            <a:ext cx="2275240" cy="2649336"/>
          </a:xfrm>
          <a:prstGeom prst="rect">
            <a:avLst/>
          </a:prstGeom>
          <a:noFill/>
        </p:spPr>
      </p:pic>
      <p:pic>
        <p:nvPicPr>
          <p:cNvPr id="17412" name="Picture 4" descr="http://www.mypodcast.com/fmimage-4-172027.jpeg"/>
          <p:cNvPicPr>
            <a:picLocks noChangeAspect="1" noChangeArrowheads="1"/>
          </p:cNvPicPr>
          <p:nvPr/>
        </p:nvPicPr>
        <p:blipFill>
          <a:blip r:embed="rId3" cstate="print"/>
          <a:srcRect/>
          <a:stretch>
            <a:fillRect/>
          </a:stretch>
        </p:blipFill>
        <p:spPr bwMode="auto">
          <a:xfrm>
            <a:off x="3429000" y="3657600"/>
            <a:ext cx="2133600" cy="2728389"/>
          </a:xfrm>
          <a:prstGeom prst="rect">
            <a:avLst/>
          </a:prstGeom>
          <a:noFill/>
        </p:spPr>
      </p:pic>
      <p:pic>
        <p:nvPicPr>
          <p:cNvPr id="17414" name="Picture 6" descr="http://www.iranian.com/main/files/blogimages/World_Religion_t.png"/>
          <p:cNvPicPr>
            <a:picLocks noChangeAspect="1" noChangeArrowheads="1"/>
          </p:cNvPicPr>
          <p:nvPr/>
        </p:nvPicPr>
        <p:blipFill>
          <a:blip r:embed="rId4" cstate="print"/>
          <a:srcRect/>
          <a:stretch>
            <a:fillRect/>
          </a:stretch>
        </p:blipFill>
        <p:spPr bwMode="auto">
          <a:xfrm>
            <a:off x="533400" y="3886200"/>
            <a:ext cx="2286714" cy="23083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1371600"/>
          </a:xfrm>
        </p:spPr>
        <p:txBody>
          <a:bodyPr>
            <a:normAutofit/>
          </a:bodyPr>
          <a:lstStyle/>
          <a:p>
            <a:r>
              <a:rPr lang="en-US" sz="4000" dirty="0" smtClean="0"/>
              <a:t>Understanding a people from the framework of its own culture</a:t>
            </a:r>
            <a:endParaRPr lang="en-US" sz="4000" dirty="0"/>
          </a:p>
        </p:txBody>
      </p:sp>
      <p:sp>
        <p:nvSpPr>
          <p:cNvPr id="3" name="Title 2"/>
          <p:cNvSpPr>
            <a:spLocks noGrp="1"/>
          </p:cNvSpPr>
          <p:nvPr>
            <p:ph type="title"/>
          </p:nvPr>
        </p:nvSpPr>
        <p:spPr>
          <a:xfrm>
            <a:off x="457200" y="152400"/>
            <a:ext cx="5181600" cy="1219200"/>
          </a:xfrm>
        </p:spPr>
        <p:txBody>
          <a:bodyPr/>
          <a:lstStyle/>
          <a:p>
            <a:r>
              <a:rPr lang="en-US" sz="4800" dirty="0" smtClean="0"/>
              <a:t>Cultural</a:t>
            </a:r>
            <a:r>
              <a:rPr lang="en-US" dirty="0" smtClean="0"/>
              <a:t> </a:t>
            </a:r>
            <a:r>
              <a:rPr lang="en-US" sz="4800" dirty="0" smtClean="0"/>
              <a:t>Relativism</a:t>
            </a:r>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normAutofit/>
          </a:bodyPr>
          <a:lstStyle/>
          <a:p>
            <a:r>
              <a:rPr lang="en-US" sz="3200" dirty="0" smtClean="0"/>
              <a:t>The use of one’s own culture as a yardstick for judging the ways of other individuals or societies, generally leading to a negative evaluation of their values, norms and behaviors.</a:t>
            </a:r>
            <a:endParaRPr lang="en-US" sz="3200" dirty="0"/>
          </a:p>
        </p:txBody>
      </p:sp>
      <p:sp>
        <p:nvSpPr>
          <p:cNvPr id="3" name="Title 2"/>
          <p:cNvSpPr>
            <a:spLocks noGrp="1"/>
          </p:cNvSpPr>
          <p:nvPr>
            <p:ph type="title"/>
          </p:nvPr>
        </p:nvSpPr>
        <p:spPr>
          <a:xfrm>
            <a:off x="457200" y="457200"/>
            <a:ext cx="8229600" cy="1219200"/>
          </a:xfrm>
        </p:spPr>
        <p:txBody>
          <a:bodyPr/>
          <a:lstStyle/>
          <a:p>
            <a:r>
              <a:rPr lang="en-US" sz="4800" dirty="0" smtClean="0"/>
              <a:t>Ethnocentrism</a:t>
            </a: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229600" cy="4419600"/>
          </a:xfrm>
        </p:spPr>
        <p:txBody>
          <a:bodyPr>
            <a:normAutofit fontScale="85000" lnSpcReduction="20000"/>
          </a:bodyPr>
          <a:lstStyle/>
          <a:p>
            <a:pPr>
              <a:buNone/>
            </a:pPr>
            <a:r>
              <a:rPr lang="en-US" sz="3500" dirty="0" smtClean="0"/>
              <a:t>Which of the following is a non-material characteristic of Bushman culture?</a:t>
            </a:r>
          </a:p>
          <a:p>
            <a:pPr>
              <a:buNone/>
            </a:pPr>
            <a:endParaRPr lang="en-US" sz="3500" dirty="0" smtClean="0"/>
          </a:p>
          <a:p>
            <a:pPr lvl="1"/>
            <a:r>
              <a:rPr lang="en-US" sz="3500" dirty="0" smtClean="0"/>
              <a:t>Clicking Speech</a:t>
            </a:r>
          </a:p>
          <a:p>
            <a:pPr lvl="1"/>
            <a:r>
              <a:rPr lang="en-US" sz="3500" dirty="0" smtClean="0"/>
              <a:t>Never punish kids</a:t>
            </a:r>
          </a:p>
          <a:p>
            <a:pPr lvl="1"/>
            <a:r>
              <a:rPr lang="en-US" sz="3500" dirty="0" smtClean="0"/>
              <a:t>Believe God’s give them only useful things</a:t>
            </a:r>
          </a:p>
          <a:p>
            <a:pPr lvl="1"/>
            <a:r>
              <a:rPr lang="en-US" sz="3500" dirty="0" smtClean="0"/>
              <a:t>No sense of ownership</a:t>
            </a:r>
          </a:p>
          <a:p>
            <a:pPr lvl="1"/>
            <a:r>
              <a:rPr lang="en-US" sz="3500" dirty="0" smtClean="0"/>
              <a:t>Snake skin pouch</a:t>
            </a:r>
          </a:p>
          <a:p>
            <a:pPr lvl="1"/>
            <a:r>
              <a:rPr lang="en-US" sz="3500" dirty="0" smtClean="0"/>
              <a:t>Loin cloth</a:t>
            </a:r>
          </a:p>
          <a:p>
            <a:pPr lvl="1"/>
            <a:r>
              <a:rPr lang="en-US" sz="3500" dirty="0" smtClean="0"/>
              <a:t>Bows and Arrows</a:t>
            </a:r>
          </a:p>
          <a:p>
            <a:pPr lvl="1"/>
            <a:endParaRPr lang="en-US" dirty="0" smtClean="0"/>
          </a:p>
          <a:p>
            <a:pPr lvl="1"/>
            <a:endParaRPr lang="en-US" dirty="0" smtClean="0"/>
          </a:p>
          <a:p>
            <a:pPr lvl="1">
              <a:buNone/>
            </a:pPr>
            <a:endParaRPr lang="en-US" dirty="0" smtClean="0"/>
          </a:p>
        </p:txBody>
      </p:sp>
      <p:sp>
        <p:nvSpPr>
          <p:cNvPr id="2" name="Title 1"/>
          <p:cNvSpPr>
            <a:spLocks noGrp="1"/>
          </p:cNvSpPr>
          <p:nvPr>
            <p:ph type="title"/>
          </p:nvPr>
        </p:nvSpPr>
        <p:spPr>
          <a:xfrm>
            <a:off x="381000" y="0"/>
            <a:ext cx="8229600" cy="1219200"/>
          </a:xfrm>
        </p:spPr>
        <p:txBody>
          <a:bodyPr>
            <a:normAutofit/>
          </a:bodyPr>
          <a:lstStyle/>
          <a:p>
            <a:r>
              <a:rPr lang="en-US" sz="4800" dirty="0" smtClean="0"/>
              <a:t>Questions</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72000"/>
          </a:xfrm>
        </p:spPr>
        <p:txBody>
          <a:bodyPr>
            <a:normAutofit fontScale="92500" lnSpcReduction="10000"/>
          </a:bodyPr>
          <a:lstStyle/>
          <a:p>
            <a:pPr>
              <a:buNone/>
            </a:pPr>
            <a:r>
              <a:rPr lang="en-US" sz="3200" dirty="0" smtClean="0"/>
              <a:t>When looking through the telescope, the Bushman asked “how did all of those people get in there?” This is an example of…</a:t>
            </a:r>
          </a:p>
          <a:p>
            <a:pPr>
              <a:buNone/>
            </a:pPr>
            <a:endParaRPr lang="en-US" sz="3200" dirty="0" smtClean="0"/>
          </a:p>
          <a:p>
            <a:pPr lvl="1"/>
            <a:r>
              <a:rPr lang="en-US" sz="3000" dirty="0" smtClean="0"/>
              <a:t>His ignorance</a:t>
            </a:r>
          </a:p>
          <a:p>
            <a:pPr lvl="1"/>
            <a:r>
              <a:rPr lang="en-US" sz="3000" dirty="0" smtClean="0"/>
              <a:t>How one’s understanding of the world is limited to their experience</a:t>
            </a:r>
          </a:p>
          <a:p>
            <a:pPr lvl="1"/>
            <a:r>
              <a:rPr lang="en-US" sz="3000" dirty="0" smtClean="0"/>
              <a:t>Cultural Relativism</a:t>
            </a:r>
          </a:p>
          <a:p>
            <a:pPr lvl="1">
              <a:buNone/>
            </a:pPr>
            <a:endParaRPr lang="en-US" sz="3000" dirty="0" smtClean="0"/>
          </a:p>
          <a:p>
            <a:pPr>
              <a:buNone/>
            </a:pPr>
            <a:r>
              <a:rPr lang="en-US" sz="3200" dirty="0" smtClean="0"/>
              <a:t>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5400" dirty="0" smtClean="0"/>
              <a:t>How does the introduction of new “technology”  change the Bushman culture?</a:t>
            </a:r>
            <a:endParaRPr lang="en-US" sz="54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99</TotalTime>
  <Words>365</Words>
  <Application>Microsoft Office PowerPoint</Application>
  <PresentationFormat>On-screen Show (4:3)</PresentationFormat>
  <Paragraphs>36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The Gods Must Be Crazy</vt:lpstr>
      <vt:lpstr>Culture</vt:lpstr>
      <vt:lpstr>Material Culture</vt:lpstr>
      <vt:lpstr>Nonmaterial Culture</vt:lpstr>
      <vt:lpstr>Cultural Relativism</vt:lpstr>
      <vt:lpstr>Ethnocentrism</vt:lpstr>
      <vt:lpstr>Questions</vt:lpstr>
      <vt:lpstr>Slide 8</vt:lpstr>
      <vt:lpstr>Slide 9</vt:lpstr>
      <vt:lpstr>Borg 3 of 5</vt:lpstr>
      <vt:lpstr>Cognitive dissonance</vt:lpstr>
      <vt:lpstr>Slide 12</vt:lpstr>
    </vt:vector>
  </TitlesOfParts>
  <Company>Livonia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tgizzi</dc:creator>
  <cp:lastModifiedBy>LPS User</cp:lastModifiedBy>
  <cp:revision>12</cp:revision>
  <dcterms:created xsi:type="dcterms:W3CDTF">2010-02-25T19:23:08Z</dcterms:created>
  <dcterms:modified xsi:type="dcterms:W3CDTF">2015-03-23T16:41:42Z</dcterms:modified>
</cp:coreProperties>
</file>