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08" r:id="rId2"/>
    <p:sldId id="309" r:id="rId3"/>
    <p:sldId id="310" r:id="rId4"/>
    <p:sldId id="311" r:id="rId5"/>
    <p:sldId id="345" r:id="rId6"/>
    <p:sldId id="313" r:id="rId7"/>
    <p:sldId id="314" r:id="rId8"/>
    <p:sldId id="315" r:id="rId9"/>
    <p:sldId id="316" r:id="rId10"/>
    <p:sldId id="317" r:id="rId11"/>
    <p:sldId id="34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66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A5EBC-DA0D-4361-BA4D-E5C92346D1A5}" type="datetimeFigureOut">
              <a:rPr lang="en-US" smtClean="0"/>
              <a:pPr/>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8FA78-D799-4540-B60A-138576CCB998}" type="slidenum">
              <a:rPr lang="en-US" smtClean="0"/>
              <a:pPr/>
              <a:t>‹#›</a:t>
            </a:fld>
            <a:endParaRPr lang="en-US"/>
          </a:p>
        </p:txBody>
      </p:sp>
    </p:spTree>
    <p:extLst>
      <p:ext uri="{BB962C8B-B14F-4D97-AF65-F5344CB8AC3E}">
        <p14:creationId xmlns="" xmlns:p14="http://schemas.microsoft.com/office/powerpoint/2010/main" val="291069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Needed a homeland after holocaust</a:t>
            </a:r>
            <a:endParaRPr lang="en-US" dirty="0"/>
          </a:p>
        </p:txBody>
      </p:sp>
      <p:sp>
        <p:nvSpPr>
          <p:cNvPr id="4" name="Slide Number Placeholder 3"/>
          <p:cNvSpPr>
            <a:spLocks noGrp="1"/>
          </p:cNvSpPr>
          <p:nvPr>
            <p:ph type="sldNum" sz="quarter" idx="10"/>
          </p:nvPr>
        </p:nvSpPr>
        <p:spPr/>
        <p:txBody>
          <a:bodyPr/>
          <a:lstStyle/>
          <a:p>
            <a:fld id="{08C8FA78-D799-4540-B60A-138576CCB9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"warm water port" is a port where the water does not freeze in winter. Because they are available year-round, …  As the Russian empire expanded to the East, it would also push down into Central Asia towards the sea, in a search for warm water ports</a:t>
            </a:r>
            <a:endParaRPr lang="en-US" dirty="0"/>
          </a:p>
        </p:txBody>
      </p:sp>
      <p:sp>
        <p:nvSpPr>
          <p:cNvPr id="4" name="Slide Number Placeholder 3"/>
          <p:cNvSpPr>
            <a:spLocks noGrp="1"/>
          </p:cNvSpPr>
          <p:nvPr>
            <p:ph type="sldNum" sz="quarter" idx="10"/>
          </p:nvPr>
        </p:nvSpPr>
        <p:spPr/>
        <p:txBody>
          <a:bodyPr/>
          <a:lstStyle/>
          <a:p>
            <a:fld id="{08C8FA78-D799-4540-B60A-138576CCB99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 NATO no longer considers the former Soviet Union to be an adversary; and NATO does not seek to isolate any country in the former Eastern bloc; and</a:t>
            </a:r>
          </a:p>
          <a:p>
            <a:r>
              <a:rPr lang="en-US" sz="1700" dirty="0" smtClean="0"/>
              <a:t>NATO also seeks stability and security in Europe through its new Strategic Concept which:</a:t>
            </a:r>
          </a:p>
          <a:p>
            <a:pPr lvl="1"/>
            <a:r>
              <a:rPr lang="en-US" sz="1700" dirty="0" smtClean="0"/>
              <a:t>-- Identifies the changing European security landscape,</a:t>
            </a:r>
          </a:p>
          <a:p>
            <a:pPr lvl="1"/>
            <a:r>
              <a:rPr lang="en-US" sz="1700" dirty="0" smtClean="0"/>
              <a:t>stresses dialogue and partnership with the emerging democracies in the former Warsaw Pact;</a:t>
            </a:r>
          </a:p>
          <a:p>
            <a:pPr lvl="1"/>
            <a:r>
              <a:rPr lang="en-US" sz="1700" dirty="0" smtClean="0"/>
              <a:t>-- Notes the importance of addressing, for the first time, security threats beyond the NATO area, and establishes the basis for peacekeeping and coalition crisis management operations as important NATO missions;</a:t>
            </a:r>
          </a:p>
          <a:p>
            <a:r>
              <a:rPr lang="en-US" sz="2000" dirty="0" smtClean="0"/>
              <a:t>-- Restructures the forces and missions of NATO's integrated military commands to better deal with Europe's new security environment by focusing on peacekeeping and cooperative military efforts open to all European states willing to participate;</a:t>
            </a:r>
          </a:p>
          <a:p>
            <a:r>
              <a:rPr lang="en-US" sz="2000" dirty="0" smtClean="0"/>
              <a:t>-- Stresses that the fundamental purpose of nuclear weapons is to preserve the peace.</a:t>
            </a:r>
          </a:p>
          <a:p>
            <a:endParaRPr lang="en-US" dirty="0"/>
          </a:p>
        </p:txBody>
      </p:sp>
      <p:sp>
        <p:nvSpPr>
          <p:cNvPr id="4" name="Slide Number Placeholder 3"/>
          <p:cNvSpPr>
            <a:spLocks noGrp="1"/>
          </p:cNvSpPr>
          <p:nvPr>
            <p:ph type="sldNum" sz="quarter" idx="10"/>
          </p:nvPr>
        </p:nvSpPr>
        <p:spPr/>
        <p:txBody>
          <a:bodyPr/>
          <a:lstStyle/>
          <a:p>
            <a:fld id="{08C8FA78-D799-4540-B60A-138576CCB99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Hate west and modernization/influence</a:t>
            </a:r>
            <a:r>
              <a:rPr lang="en-US" baseline="0" dirty="0" smtClean="0"/>
              <a:t> on their traditional culture … terrorism</a:t>
            </a:r>
            <a:endParaRPr lang="en-US" dirty="0"/>
          </a:p>
        </p:txBody>
      </p:sp>
      <p:sp>
        <p:nvSpPr>
          <p:cNvPr id="4" name="Slide Number Placeholder 3"/>
          <p:cNvSpPr>
            <a:spLocks noGrp="1"/>
          </p:cNvSpPr>
          <p:nvPr>
            <p:ph type="sldNum" sz="quarter" idx="10"/>
          </p:nvPr>
        </p:nvSpPr>
        <p:spPr/>
        <p:txBody>
          <a:bodyPr/>
          <a:lstStyle/>
          <a:p>
            <a:fld id="{08C8FA78-D799-4540-B60A-138576CCB9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B5DBB5C-88AC-4B5C-9972-4F345ED55C5F}" type="datetimeFigureOut">
              <a:rPr lang="en-US" smtClean="0"/>
              <a:pPr/>
              <a:t>6/5/2015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0B2CCA5-7EEA-4AD4-9531-27E2C06063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5DBB5C-88AC-4B5C-9972-4F345ED55C5F}"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CCA5-7EEA-4AD4-9531-27E2C06063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5DBB5C-88AC-4B5C-9972-4F345ED55C5F}"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2CCA5-7EEA-4AD4-9531-27E2C06063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B5DBB5C-88AC-4B5C-9972-4F345ED55C5F}" type="datetimeFigureOut">
              <a:rPr lang="en-US" smtClean="0"/>
              <a:pPr/>
              <a:t>6/5/2015</a:t>
            </a:fld>
            <a:endParaRPr lang="en-US"/>
          </a:p>
        </p:txBody>
      </p:sp>
      <p:sp>
        <p:nvSpPr>
          <p:cNvPr id="9" name="Slide Number Placeholder 8"/>
          <p:cNvSpPr>
            <a:spLocks noGrp="1"/>
          </p:cNvSpPr>
          <p:nvPr>
            <p:ph type="sldNum" sz="quarter" idx="15"/>
          </p:nvPr>
        </p:nvSpPr>
        <p:spPr/>
        <p:txBody>
          <a:bodyPr rtlCol="0"/>
          <a:lstStyle/>
          <a:p>
            <a:fld id="{C0B2CCA5-7EEA-4AD4-9531-27E2C06063D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B5DBB5C-88AC-4B5C-9972-4F345ED55C5F}" type="datetimeFigureOut">
              <a:rPr lang="en-US" smtClean="0"/>
              <a:pPr/>
              <a:t>6/5/2015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0B2CCA5-7EEA-4AD4-9531-27E2C06063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B5DBB5C-88AC-4B5C-9972-4F345ED55C5F}"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2CCA5-7EEA-4AD4-9531-27E2C06063D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B5DBB5C-88AC-4B5C-9972-4F345ED55C5F}" type="datetimeFigureOut">
              <a:rPr lang="en-US" smtClean="0"/>
              <a:pPr/>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2CCA5-7EEA-4AD4-9531-27E2C06063D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B5DBB5C-88AC-4B5C-9972-4F345ED55C5F}" type="datetimeFigureOut">
              <a:rPr lang="en-US" smtClean="0"/>
              <a:pPr/>
              <a:t>6/5/2015</a:t>
            </a:fld>
            <a:endParaRPr lang="en-US"/>
          </a:p>
        </p:txBody>
      </p:sp>
      <p:sp>
        <p:nvSpPr>
          <p:cNvPr id="7" name="Slide Number Placeholder 6"/>
          <p:cNvSpPr>
            <a:spLocks noGrp="1"/>
          </p:cNvSpPr>
          <p:nvPr>
            <p:ph type="sldNum" sz="quarter" idx="11"/>
          </p:nvPr>
        </p:nvSpPr>
        <p:spPr/>
        <p:txBody>
          <a:bodyPr rtlCol="0"/>
          <a:lstStyle/>
          <a:p>
            <a:fld id="{C0B2CCA5-7EEA-4AD4-9531-27E2C06063D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DBB5C-88AC-4B5C-9972-4F345ED55C5F}" type="datetimeFigureOut">
              <a:rPr lang="en-US" smtClean="0"/>
              <a:pPr/>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2CCA5-7EEA-4AD4-9531-27E2C06063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B5DBB5C-88AC-4B5C-9972-4F345ED55C5F}" type="datetimeFigureOut">
              <a:rPr lang="en-US" smtClean="0"/>
              <a:pPr/>
              <a:t>6/5/2015</a:t>
            </a:fld>
            <a:endParaRPr lang="en-US"/>
          </a:p>
        </p:txBody>
      </p:sp>
      <p:sp>
        <p:nvSpPr>
          <p:cNvPr id="22" name="Slide Number Placeholder 21"/>
          <p:cNvSpPr>
            <a:spLocks noGrp="1"/>
          </p:cNvSpPr>
          <p:nvPr>
            <p:ph type="sldNum" sz="quarter" idx="15"/>
          </p:nvPr>
        </p:nvSpPr>
        <p:spPr/>
        <p:txBody>
          <a:bodyPr rtlCol="0"/>
          <a:lstStyle/>
          <a:p>
            <a:fld id="{C0B2CCA5-7EEA-4AD4-9531-27E2C06063D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B5DBB5C-88AC-4B5C-9972-4F345ED55C5F}" type="datetimeFigureOut">
              <a:rPr lang="en-US" smtClean="0"/>
              <a:pPr/>
              <a:t>6/5/2015</a:t>
            </a:fld>
            <a:endParaRPr lang="en-US"/>
          </a:p>
        </p:txBody>
      </p:sp>
      <p:sp>
        <p:nvSpPr>
          <p:cNvPr id="18" name="Slide Number Placeholder 17"/>
          <p:cNvSpPr>
            <a:spLocks noGrp="1"/>
          </p:cNvSpPr>
          <p:nvPr>
            <p:ph type="sldNum" sz="quarter" idx="11"/>
          </p:nvPr>
        </p:nvSpPr>
        <p:spPr/>
        <p:txBody>
          <a:bodyPr rtlCol="0"/>
          <a:lstStyle/>
          <a:p>
            <a:fld id="{C0B2CCA5-7EEA-4AD4-9531-27E2C06063D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5DBB5C-88AC-4B5C-9972-4F345ED55C5F}" type="datetimeFigureOut">
              <a:rPr lang="en-US" smtClean="0"/>
              <a:pPr/>
              <a:t>6/5/2015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0B2CCA5-7EEA-4AD4-9531-27E2C06063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www.independent.co.uk/news/world/politics/struggle-for-equality-and-freedom-in-developing-countries-439320.html"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90600"/>
          </a:xfrm>
        </p:spPr>
        <p:txBody>
          <a:bodyPr>
            <a:normAutofit fontScale="90000"/>
          </a:bodyPr>
          <a:lstStyle/>
          <a:p>
            <a:r>
              <a:rPr lang="en-US" dirty="0" smtClean="0"/>
              <a:t>65.  Why was the state of Israel established after World War II? (p. 907)</a:t>
            </a:r>
            <a:endParaRPr lang="en-US" dirty="0"/>
          </a:p>
        </p:txBody>
      </p:sp>
      <p:sp>
        <p:nvSpPr>
          <p:cNvPr id="3" name="Content Placeholder 2"/>
          <p:cNvSpPr>
            <a:spLocks noGrp="1"/>
          </p:cNvSpPr>
          <p:nvPr>
            <p:ph sz="quarter" idx="1"/>
          </p:nvPr>
        </p:nvSpPr>
        <p:spPr>
          <a:xfrm>
            <a:off x="457200" y="1752600"/>
            <a:ext cx="3657600" cy="4419600"/>
          </a:xfrm>
        </p:spPr>
        <p:txBody>
          <a:bodyPr>
            <a:normAutofit/>
          </a:bodyPr>
          <a:lstStyle/>
          <a:p>
            <a:pPr algn="ctr">
              <a:buNone/>
            </a:pPr>
            <a:r>
              <a:rPr lang="en-US" b="1" dirty="0" smtClean="0">
                <a:solidFill>
                  <a:srgbClr val="0037A6"/>
                </a:solidFill>
                <a:latin typeface="BlackChancery" pitchFamily="2" charset="0"/>
              </a:rPr>
              <a:t>Jews helped the Allied </a:t>
            </a:r>
          </a:p>
          <a:p>
            <a:pPr algn="ctr">
              <a:buNone/>
            </a:pPr>
            <a:r>
              <a:rPr lang="en-US" b="1" dirty="0" smtClean="0">
                <a:solidFill>
                  <a:srgbClr val="0037A6"/>
                </a:solidFill>
                <a:latin typeface="BlackChancery" pitchFamily="2" charset="0"/>
              </a:rPr>
              <a:t>Advance Against</a:t>
            </a:r>
            <a:br>
              <a:rPr lang="en-US" b="1" dirty="0" smtClean="0">
                <a:solidFill>
                  <a:srgbClr val="0037A6"/>
                </a:solidFill>
                <a:latin typeface="BlackChancery" pitchFamily="2" charset="0"/>
              </a:rPr>
            </a:br>
            <a:r>
              <a:rPr lang="en-US" b="1" dirty="0" smtClean="0">
                <a:solidFill>
                  <a:srgbClr val="0037A6"/>
                </a:solidFill>
                <a:latin typeface="BlackChancery" pitchFamily="2" charset="0"/>
              </a:rPr>
              <a:t>    the Ottoman Turks</a:t>
            </a:r>
          </a:p>
          <a:p>
            <a:endParaRPr lang="en-US" dirty="0"/>
          </a:p>
        </p:txBody>
      </p:sp>
      <p:sp>
        <p:nvSpPr>
          <p:cNvPr id="5" name="Content Placeholder 4"/>
          <p:cNvSpPr>
            <a:spLocks noGrp="1"/>
          </p:cNvSpPr>
          <p:nvPr>
            <p:ph sz="quarter" idx="2"/>
          </p:nvPr>
        </p:nvSpPr>
        <p:spPr>
          <a:xfrm>
            <a:off x="4800600" y="1905000"/>
            <a:ext cx="3127248" cy="533400"/>
          </a:xfrm>
        </p:spPr>
        <p:txBody>
          <a:bodyPr>
            <a:normAutofit/>
          </a:bodyPr>
          <a:lstStyle/>
          <a:p>
            <a:r>
              <a:rPr lang="en-US" b="1" dirty="0" smtClean="0">
                <a:solidFill>
                  <a:srgbClr val="0037A6"/>
                </a:solidFill>
                <a:latin typeface="BlackChancery" pitchFamily="2" charset="0"/>
              </a:rPr>
              <a:t>The British &amp; Arab Armies</a:t>
            </a:r>
            <a:endParaRPr lang="en-US" dirty="0"/>
          </a:p>
        </p:txBody>
      </p:sp>
      <p:pic>
        <p:nvPicPr>
          <p:cNvPr id="4" name="Picture 17" descr="Map: Palestine and Jerusalem"/>
          <p:cNvPicPr>
            <a:picLocks noChangeAspect="1" noChangeArrowheads="1"/>
          </p:cNvPicPr>
          <p:nvPr/>
        </p:nvPicPr>
        <p:blipFill>
          <a:blip r:embed="rId3" cstate="print">
            <a:lum contrast="6000"/>
          </a:blip>
          <a:srcRect/>
          <a:stretch>
            <a:fillRect/>
          </a:stretch>
        </p:blipFill>
        <p:spPr bwMode="auto">
          <a:xfrm>
            <a:off x="228600" y="2590800"/>
            <a:ext cx="3962400" cy="2506663"/>
          </a:xfrm>
          <a:prstGeom prst="rect">
            <a:avLst/>
          </a:prstGeom>
          <a:noFill/>
          <a:ln w="9525">
            <a:solidFill>
              <a:srgbClr val="002774"/>
            </a:solidFill>
            <a:miter lim="800000"/>
            <a:headEnd/>
            <a:tailEnd/>
          </a:ln>
        </p:spPr>
      </p:pic>
      <p:pic>
        <p:nvPicPr>
          <p:cNvPr id="6" name="Picture 17" descr="Map: Syria and Damscus"/>
          <p:cNvPicPr>
            <a:picLocks noChangeAspect="1" noChangeArrowheads="1"/>
          </p:cNvPicPr>
          <p:nvPr/>
        </p:nvPicPr>
        <p:blipFill>
          <a:blip r:embed="rId4" cstate="print">
            <a:lum contrast="6000"/>
          </a:blip>
          <a:srcRect/>
          <a:stretch>
            <a:fillRect/>
          </a:stretch>
        </p:blipFill>
        <p:spPr bwMode="auto">
          <a:xfrm>
            <a:off x="4343400" y="2438400"/>
            <a:ext cx="4343400" cy="2422525"/>
          </a:xfrm>
          <a:prstGeom prst="rect">
            <a:avLst/>
          </a:prstGeom>
          <a:noFill/>
          <a:ln w="9525">
            <a:noFill/>
            <a:miter lim="800000"/>
            <a:headEnd/>
            <a:tailEnd/>
          </a:ln>
        </p:spPr>
      </p:pic>
      <p:sp>
        <p:nvSpPr>
          <p:cNvPr id="7" name="TextBox 6"/>
          <p:cNvSpPr txBox="1"/>
          <p:nvPr/>
        </p:nvSpPr>
        <p:spPr>
          <a:xfrm>
            <a:off x="685800" y="5486400"/>
            <a:ext cx="7239000" cy="1323439"/>
          </a:xfrm>
          <a:prstGeom prst="rect">
            <a:avLst/>
          </a:prstGeom>
          <a:noFill/>
        </p:spPr>
        <p:txBody>
          <a:bodyPr wrap="square" rtlCol="0">
            <a:spAutoFit/>
          </a:bodyPr>
          <a:lstStyle/>
          <a:p>
            <a:pPr algn="ctr"/>
            <a:r>
              <a:rPr lang="en-US" sz="4000" dirty="0" smtClean="0"/>
              <a:t>The Jews needed a homeland after holocaust.</a:t>
            </a:r>
            <a:endParaRPr lang="en-US" sz="4000" dirty="0"/>
          </a:p>
        </p:txBody>
      </p:sp>
      <p:sp>
        <p:nvSpPr>
          <p:cNvPr id="8" name="TextBox 7"/>
          <p:cNvSpPr txBox="1"/>
          <p:nvPr/>
        </p:nvSpPr>
        <p:spPr>
          <a:xfrm>
            <a:off x="228600" y="990600"/>
            <a:ext cx="8382000" cy="954107"/>
          </a:xfrm>
          <a:prstGeom prst="rect">
            <a:avLst/>
          </a:prstGeom>
          <a:noFill/>
        </p:spPr>
        <p:txBody>
          <a:bodyPr wrap="square" rtlCol="0">
            <a:spAutoFit/>
          </a:bodyPr>
          <a:lstStyle/>
          <a:p>
            <a:pPr algn="ctr"/>
            <a:r>
              <a:rPr lang="en-US" sz="2800" b="1" dirty="0" smtClean="0"/>
              <a:t>The same land was promised to both groups after WWII</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295400"/>
          </a:xfrm>
        </p:spPr>
        <p:txBody>
          <a:bodyPr>
            <a:normAutofit fontScale="90000"/>
          </a:bodyPr>
          <a:lstStyle/>
          <a:p>
            <a:r>
              <a:rPr lang="en-US" sz="2700" dirty="0" smtClean="0"/>
              <a:t>74.  What is the impact, or role of, interdependence and modern technology on the global economy? </a:t>
            </a:r>
            <a:br>
              <a:rPr lang="en-US" sz="2700" dirty="0" smtClean="0"/>
            </a:br>
            <a:r>
              <a:rPr lang="en-US" sz="2700" dirty="0" smtClean="0"/>
              <a:t>(Chapter 32 interdependence, p. 841-843 technology)</a:t>
            </a:r>
            <a:r>
              <a:rPr lang="en-US" dirty="0" smtClean="0"/>
              <a:t/>
            </a:r>
            <a:br>
              <a:rPr lang="en-US" dirty="0" smtClean="0"/>
            </a:br>
            <a:endParaRPr lang="en-US" dirty="0"/>
          </a:p>
        </p:txBody>
      </p:sp>
      <p:pic>
        <p:nvPicPr>
          <p:cNvPr id="4" name="Picture 2" descr="http://holytornado.files.wordpress.com/2009/07/starbucks1.jpg"/>
          <p:cNvPicPr>
            <a:picLocks noGrp="1" noChangeAspect="1" noChangeArrowheads="1"/>
          </p:cNvPicPr>
          <p:nvPr>
            <p:ph sz="quarter" idx="1"/>
          </p:nvPr>
        </p:nvPicPr>
        <p:blipFill>
          <a:blip r:embed="rId2" cstate="print"/>
          <a:srcRect/>
          <a:stretch>
            <a:fillRect/>
          </a:stretch>
        </p:blipFill>
        <p:spPr bwMode="auto">
          <a:xfrm>
            <a:off x="381000" y="1219200"/>
            <a:ext cx="8382000" cy="53817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t="-25000" b="-25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839200" cy="1143000"/>
          </a:xfrm>
        </p:spPr>
        <p:txBody>
          <a:bodyPr>
            <a:normAutofit/>
          </a:bodyPr>
          <a:lstStyle/>
          <a:p>
            <a:r>
              <a:rPr lang="en-US" sz="3200" b="1" dirty="0" smtClean="0">
                <a:latin typeface="Century" pitchFamily="18" charset="0"/>
              </a:rPr>
              <a:t>What has been the impact of the computer on the global market?</a:t>
            </a:r>
            <a:endParaRPr lang="en-US" sz="3200" b="1" dirty="0">
              <a:latin typeface="Century" pitchFamily="18" charset="0"/>
            </a:endParaRPr>
          </a:p>
        </p:txBody>
      </p:sp>
      <p:sp>
        <p:nvSpPr>
          <p:cNvPr id="5" name="TextBox 4"/>
          <p:cNvSpPr txBox="1"/>
          <p:nvPr/>
        </p:nvSpPr>
        <p:spPr>
          <a:xfrm rot="10800000" flipV="1">
            <a:off x="228600" y="1519937"/>
            <a:ext cx="8763000" cy="4832092"/>
          </a:xfrm>
          <a:prstGeom prst="rect">
            <a:avLst/>
          </a:prstGeom>
          <a:noFill/>
        </p:spPr>
        <p:txBody>
          <a:bodyPr wrap="square" rtlCol="0">
            <a:spAutoFit/>
          </a:bodyPr>
          <a:lstStyle/>
          <a:p>
            <a:r>
              <a:rPr lang="en-US" sz="4000" dirty="0" smtClean="0">
                <a:latin typeface="Garamond" pitchFamily="18" charset="0"/>
              </a:rPr>
              <a:t>Countries are more </a:t>
            </a:r>
            <a:r>
              <a:rPr lang="en-US" sz="4000" b="1" u="sng" dirty="0" smtClean="0">
                <a:latin typeface="Garamond" pitchFamily="18" charset="0"/>
              </a:rPr>
              <a:t>interdependent</a:t>
            </a:r>
          </a:p>
          <a:p>
            <a:r>
              <a:rPr lang="en-US" sz="4000" dirty="0" smtClean="0">
                <a:latin typeface="Garamond" pitchFamily="18" charset="0"/>
              </a:rPr>
              <a:t>Makes the world “</a:t>
            </a:r>
            <a:r>
              <a:rPr lang="en-US" sz="4000" b="1" u="sng" dirty="0" smtClean="0">
                <a:latin typeface="Garamond" pitchFamily="18" charset="0"/>
              </a:rPr>
              <a:t>smaller</a:t>
            </a:r>
            <a:r>
              <a:rPr lang="en-US" sz="4000" dirty="0" smtClean="0">
                <a:latin typeface="Garamond" pitchFamily="18" charset="0"/>
              </a:rPr>
              <a:t>” in that we can connect more easily</a:t>
            </a:r>
          </a:p>
          <a:p>
            <a:r>
              <a:rPr lang="en-US" sz="4000" b="1" u="sng" dirty="0" smtClean="0">
                <a:latin typeface="Garamond" pitchFamily="18" charset="0"/>
              </a:rPr>
              <a:t>Less reliant on stores </a:t>
            </a:r>
            <a:r>
              <a:rPr lang="en-US" sz="4000" dirty="0" smtClean="0">
                <a:latin typeface="Garamond" pitchFamily="18" charset="0"/>
              </a:rPr>
              <a:t>to acquire merchandise</a:t>
            </a:r>
          </a:p>
          <a:p>
            <a:r>
              <a:rPr lang="en-US" sz="4000" dirty="0" smtClean="0">
                <a:latin typeface="Garamond" pitchFamily="18" charset="0"/>
              </a:rPr>
              <a:t>Causing some businesses to collapse while others start and strive</a:t>
            </a:r>
          </a:p>
          <a:p>
            <a:endParaRPr lang="en-US" sz="28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371600"/>
          </a:xfrm>
        </p:spPr>
        <p:txBody>
          <a:bodyPr>
            <a:normAutofit fontScale="90000"/>
          </a:bodyPr>
          <a:lstStyle/>
          <a:p>
            <a:r>
              <a:rPr lang="en-US" dirty="0" smtClean="0"/>
              <a:t>66.  What are some of the major geographic features that have influenced South American economic and political development? (p. 951, 953, 959,960, 962)</a:t>
            </a:r>
            <a:endParaRPr lang="en-US" dirty="0"/>
          </a:p>
        </p:txBody>
      </p:sp>
      <p:pic>
        <p:nvPicPr>
          <p:cNvPr id="3076" name="Picture 4"/>
          <p:cNvPicPr>
            <a:picLocks noChangeAspect="1" noChangeArrowheads="1"/>
          </p:cNvPicPr>
          <p:nvPr/>
        </p:nvPicPr>
        <p:blipFill>
          <a:blip r:embed="rId2" cstate="print"/>
          <a:srcRect/>
          <a:stretch>
            <a:fillRect/>
          </a:stretch>
        </p:blipFill>
        <p:spPr bwMode="auto">
          <a:xfrm>
            <a:off x="-381000" y="3200400"/>
            <a:ext cx="5238750" cy="3657600"/>
          </a:xfrm>
          <a:prstGeom prst="rect">
            <a:avLst/>
          </a:prstGeom>
          <a:noFill/>
          <a:ln w="9525">
            <a:noFill/>
            <a:miter lim="800000"/>
            <a:headEnd/>
            <a:tailEnd/>
          </a:ln>
        </p:spPr>
      </p:pic>
      <p:pic>
        <p:nvPicPr>
          <p:cNvPr id="3074" name="Picture 2"/>
          <p:cNvPicPr>
            <a:picLocks noGrp="1" noChangeAspect="1" noChangeArrowheads="1"/>
          </p:cNvPicPr>
          <p:nvPr>
            <p:ph sz="quarter" idx="1"/>
          </p:nvPr>
        </p:nvPicPr>
        <p:blipFill>
          <a:blip r:embed="rId3" cstate="print"/>
          <a:srcRect/>
          <a:stretch>
            <a:fillRect/>
          </a:stretch>
        </p:blipFill>
        <p:spPr bwMode="auto">
          <a:xfrm>
            <a:off x="3733800" y="1600200"/>
            <a:ext cx="5198091" cy="3352800"/>
          </a:xfrm>
          <a:prstGeom prst="rect">
            <a:avLst/>
          </a:prstGeom>
          <a:noFill/>
          <a:ln w="9525">
            <a:noFill/>
            <a:miter lim="800000"/>
            <a:headEnd/>
            <a:tailEnd/>
          </a:ln>
        </p:spPr>
      </p:pic>
      <p:sp>
        <p:nvSpPr>
          <p:cNvPr id="5" name="TextBox 4"/>
          <p:cNvSpPr txBox="1"/>
          <p:nvPr/>
        </p:nvSpPr>
        <p:spPr>
          <a:xfrm>
            <a:off x="4038600" y="5105400"/>
            <a:ext cx="4419600" cy="1569660"/>
          </a:xfrm>
          <a:prstGeom prst="rect">
            <a:avLst/>
          </a:prstGeom>
          <a:noFill/>
        </p:spPr>
        <p:txBody>
          <a:bodyPr wrap="square" rtlCol="0">
            <a:spAutoFit/>
          </a:bodyPr>
          <a:lstStyle/>
          <a:p>
            <a:r>
              <a:rPr lang="en-US" sz="3200" dirty="0" smtClean="0">
                <a:solidFill>
                  <a:srgbClr val="00B050"/>
                </a:solidFill>
              </a:rPr>
              <a:t>Rivers, rainforests, port cities, mountain ranges, deserts…</a:t>
            </a:r>
            <a:endParaRPr lang="en-US" sz="3200" dirty="0">
              <a:solidFill>
                <a:srgbClr val="00B050"/>
              </a:solidFill>
            </a:endParaRPr>
          </a:p>
        </p:txBody>
      </p:sp>
      <p:sp>
        <p:nvSpPr>
          <p:cNvPr id="6" name="TextBox 5"/>
          <p:cNvSpPr txBox="1"/>
          <p:nvPr/>
        </p:nvSpPr>
        <p:spPr>
          <a:xfrm>
            <a:off x="304800" y="1600200"/>
            <a:ext cx="3200400" cy="1938992"/>
          </a:xfrm>
          <a:prstGeom prst="rect">
            <a:avLst/>
          </a:prstGeom>
          <a:noFill/>
        </p:spPr>
        <p:txBody>
          <a:bodyPr wrap="square" rtlCol="0">
            <a:spAutoFit/>
          </a:bodyPr>
          <a:lstStyle/>
          <a:p>
            <a:pPr algn="ctr"/>
            <a:r>
              <a:rPr lang="en-US" sz="4000" dirty="0" smtClean="0">
                <a:solidFill>
                  <a:srgbClr val="00B050"/>
                </a:solidFill>
              </a:rPr>
              <a:t>Location near the equator</a:t>
            </a:r>
            <a:endParaRPr lang="en-US" sz="4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944562"/>
          </a:xfrm>
        </p:spPr>
        <p:txBody>
          <a:bodyPr>
            <a:normAutofit fontScale="90000"/>
          </a:bodyPr>
          <a:lstStyle/>
          <a:p>
            <a:r>
              <a:rPr lang="en-US" dirty="0" smtClean="0"/>
              <a:t>67.  Due to its location, Russia needs and has traditionally sought access to what kind of geographic feature? (p. 441)</a:t>
            </a:r>
            <a:endParaRPr lang="en-US" dirty="0"/>
          </a:p>
        </p:txBody>
      </p:sp>
      <p:pic>
        <p:nvPicPr>
          <p:cNvPr id="4099" name="Picture 3"/>
          <p:cNvPicPr>
            <a:picLocks noGrp="1" noChangeAspect="1" noChangeArrowheads="1"/>
          </p:cNvPicPr>
          <p:nvPr>
            <p:ph sz="quarter" idx="1"/>
          </p:nvPr>
        </p:nvPicPr>
        <p:blipFill>
          <a:blip r:embed="rId3" cstate="print"/>
          <a:srcRect/>
          <a:stretch>
            <a:fillRect/>
          </a:stretch>
        </p:blipFill>
        <p:spPr bwMode="auto">
          <a:xfrm>
            <a:off x="4572000" y="3257550"/>
            <a:ext cx="4362450" cy="3600450"/>
          </a:xfrm>
          <a:prstGeom prst="rect">
            <a:avLst/>
          </a:prstGeom>
          <a:noFill/>
          <a:ln w="9525">
            <a:noFill/>
            <a:miter lim="800000"/>
            <a:headEnd/>
            <a:tailEnd/>
          </a:ln>
        </p:spPr>
      </p:pic>
      <p:sp>
        <p:nvSpPr>
          <p:cNvPr id="7" name="TextBox 6"/>
          <p:cNvSpPr txBox="1"/>
          <p:nvPr/>
        </p:nvSpPr>
        <p:spPr>
          <a:xfrm>
            <a:off x="152400" y="1219200"/>
            <a:ext cx="4343400" cy="5632311"/>
          </a:xfrm>
          <a:prstGeom prst="rect">
            <a:avLst/>
          </a:prstGeom>
          <a:noFill/>
        </p:spPr>
        <p:txBody>
          <a:bodyPr wrap="square" rtlCol="0">
            <a:spAutoFit/>
          </a:bodyPr>
          <a:lstStyle/>
          <a:p>
            <a:r>
              <a:rPr lang="en-US" sz="2400" dirty="0" smtClean="0"/>
              <a:t>For nearly two hundred years, the policy of </a:t>
            </a:r>
            <a:r>
              <a:rPr lang="en-US" sz="2400" b="1" dirty="0" smtClean="0"/>
              <a:t>obtaining, maintaining, and increasing a seaboard </a:t>
            </a:r>
            <a:r>
              <a:rPr lang="en-US" sz="2400" dirty="0" smtClean="0"/>
              <a:t>has been consistently followed. </a:t>
            </a:r>
          </a:p>
          <a:p>
            <a:endParaRPr lang="en-US" sz="2400" dirty="0" smtClean="0"/>
          </a:p>
          <a:p>
            <a:r>
              <a:rPr lang="en-US" sz="2400" dirty="0" smtClean="0"/>
              <a:t>warm water ports can be of </a:t>
            </a:r>
            <a:r>
              <a:rPr lang="en-US" sz="2400" b="1" dirty="0" smtClean="0"/>
              <a:t>great geopolitical or economic interest</a:t>
            </a:r>
            <a:r>
              <a:rPr lang="en-US" sz="2400" dirty="0" smtClean="0"/>
              <a:t>, </a:t>
            </a:r>
          </a:p>
          <a:p>
            <a:endParaRPr lang="en-US" sz="2400" dirty="0" smtClean="0"/>
          </a:p>
          <a:p>
            <a:r>
              <a:rPr lang="en-US" sz="2400" dirty="0" smtClean="0"/>
              <a:t>Russia needed a warm water port to have a </a:t>
            </a:r>
            <a:r>
              <a:rPr lang="en-US" sz="2400" b="1" u="sng" dirty="0" smtClean="0"/>
              <a:t>well rounded economy</a:t>
            </a:r>
            <a:r>
              <a:rPr lang="en-US" sz="2400" dirty="0" smtClean="0"/>
              <a:t> like China or America..</a:t>
            </a:r>
            <a:endParaRPr lang="en-US" sz="2400" dirty="0"/>
          </a:p>
        </p:txBody>
      </p:sp>
      <p:pic>
        <p:nvPicPr>
          <p:cNvPr id="6146" name="Picture 2"/>
          <p:cNvPicPr>
            <a:picLocks noChangeAspect="1" noChangeArrowheads="1"/>
          </p:cNvPicPr>
          <p:nvPr/>
        </p:nvPicPr>
        <p:blipFill>
          <a:blip r:embed="rId4" cstate="print"/>
          <a:srcRect/>
          <a:stretch>
            <a:fillRect/>
          </a:stretch>
        </p:blipFill>
        <p:spPr bwMode="auto">
          <a:xfrm>
            <a:off x="5791200" y="990600"/>
            <a:ext cx="2057400" cy="2194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3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normAutofit/>
          </a:bodyPr>
          <a:lstStyle/>
          <a:p>
            <a:r>
              <a:rPr lang="en-US" sz="1600" dirty="0" smtClean="0"/>
              <a:t>68.  How has the role of the North Atlantic Treaty Organization (NATO) changed since the end of the Cold War? </a:t>
            </a:r>
            <a:br>
              <a:rPr lang="en-US" sz="1600" dirty="0" smtClean="0"/>
            </a:br>
            <a:r>
              <a:rPr lang="en-US" sz="1600" dirty="0" smtClean="0"/>
              <a:t>(p. 812)</a:t>
            </a:r>
            <a:endParaRPr lang="en-US" sz="1600" dirty="0"/>
          </a:p>
        </p:txBody>
      </p:sp>
      <p:sp>
        <p:nvSpPr>
          <p:cNvPr id="3" name="Content Placeholder 2"/>
          <p:cNvSpPr>
            <a:spLocks noGrp="1"/>
          </p:cNvSpPr>
          <p:nvPr>
            <p:ph sz="quarter" idx="1"/>
          </p:nvPr>
        </p:nvSpPr>
        <p:spPr>
          <a:xfrm>
            <a:off x="304800" y="685800"/>
            <a:ext cx="8382000" cy="5788152"/>
          </a:xfrm>
        </p:spPr>
        <p:txBody>
          <a:bodyPr>
            <a:noAutofit/>
          </a:bodyPr>
          <a:lstStyle/>
          <a:p>
            <a:r>
              <a:rPr lang="en-US" b="1" dirty="0" smtClean="0"/>
              <a:t>Russia is a NATO partner</a:t>
            </a:r>
          </a:p>
          <a:p>
            <a:endParaRPr lang="en-US" b="1" dirty="0" smtClean="0"/>
          </a:p>
          <a:p>
            <a:r>
              <a:rPr lang="en-US" b="1" dirty="0" smtClean="0"/>
              <a:t> heading the fight against </a:t>
            </a:r>
            <a:r>
              <a:rPr lang="en-US" b="1" dirty="0" err="1" smtClean="0"/>
              <a:t>Momar</a:t>
            </a:r>
            <a:r>
              <a:rPr lang="en-US" b="1" dirty="0" smtClean="0"/>
              <a:t> Gaddafi of Libya</a:t>
            </a:r>
          </a:p>
          <a:p>
            <a:endParaRPr lang="en-US" b="1" dirty="0" smtClean="0"/>
          </a:p>
          <a:p>
            <a:r>
              <a:rPr lang="en-US" b="1" dirty="0" smtClean="0"/>
              <a:t>Have taken on the role of world police… </a:t>
            </a:r>
          </a:p>
          <a:p>
            <a:endParaRPr lang="en-US" b="1" dirty="0" smtClean="0"/>
          </a:p>
          <a:p>
            <a:pPr lvl="1"/>
            <a:r>
              <a:rPr lang="en-US" sz="2400" b="1" dirty="0" smtClean="0"/>
              <a:t>stresses dialogue and partnership with the emerging democracies in the former Warsaw Pact</a:t>
            </a:r>
          </a:p>
          <a:p>
            <a:pPr lvl="1"/>
            <a:endParaRPr lang="en-US" sz="2400" b="1" dirty="0" smtClean="0"/>
          </a:p>
          <a:p>
            <a:r>
              <a:rPr lang="en-US" b="1" dirty="0" smtClean="0"/>
              <a:t>-- Stresses that the fundamental purpose of nuclear weapons is to preserve the peace.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s4.mm.bing.net/images/thumbnail.aspx?q=967167975899&amp;id=b586a1ace48d541720ca323c38e29f4f&amp;url=http%3a%2f%2fnellatnci.files.wordpress.com%2f2009%2f07%2feuro.jpg"/>
          <p:cNvPicPr>
            <a:picLocks noChangeAspect="1" noChangeArrowheads="1"/>
          </p:cNvPicPr>
          <p:nvPr/>
        </p:nvPicPr>
        <p:blipFill>
          <a:blip r:embed="rId2" cstate="print">
            <a:lum bright="41000" contrast="-54000"/>
          </a:blip>
          <a:srcRect/>
          <a:stretch>
            <a:fillRect/>
          </a:stretch>
        </p:blipFill>
        <p:spPr bwMode="auto">
          <a:xfrm>
            <a:off x="0" y="0"/>
            <a:ext cx="9144000" cy="6858000"/>
          </a:xfrm>
          <a:prstGeom prst="rect">
            <a:avLst/>
          </a:prstGeom>
          <a:noFill/>
        </p:spPr>
      </p:pic>
      <p:sp>
        <p:nvSpPr>
          <p:cNvPr id="4" name="Title 1"/>
          <p:cNvSpPr>
            <a:spLocks noGrp="1"/>
          </p:cNvSpPr>
          <p:nvPr>
            <p:ph type="title"/>
          </p:nvPr>
        </p:nvSpPr>
        <p:spPr>
          <a:xfrm>
            <a:off x="152400" y="-228600"/>
            <a:ext cx="8839200" cy="1600200"/>
          </a:xfrm>
        </p:spPr>
        <p:txBody>
          <a:bodyPr>
            <a:normAutofit/>
          </a:bodyPr>
          <a:lstStyle/>
          <a:p>
            <a:r>
              <a:rPr lang="en-US" sz="4400" b="1" dirty="0" smtClean="0">
                <a:effectLst>
                  <a:outerShdw blurRad="38100" dist="38100" dir="2700000" algn="tl">
                    <a:srgbClr val="000000">
                      <a:alpha val="43137"/>
                    </a:srgbClr>
                  </a:outerShdw>
                </a:effectLst>
                <a:latin typeface="Century" pitchFamily="18" charset="0"/>
              </a:rPr>
              <a:t>European Union (EU)</a:t>
            </a:r>
            <a:endParaRPr lang="en-US" sz="4400" b="1" dirty="0">
              <a:effectLst>
                <a:outerShdw blurRad="38100" dist="38100" dir="2700000" algn="tl">
                  <a:srgbClr val="000000">
                    <a:alpha val="43137"/>
                  </a:srgbClr>
                </a:outerShdw>
              </a:effectLst>
              <a:latin typeface="Century" pitchFamily="18" charset="0"/>
            </a:endParaRPr>
          </a:p>
        </p:txBody>
      </p:sp>
      <p:sp>
        <p:nvSpPr>
          <p:cNvPr id="7" name="TextBox 6"/>
          <p:cNvSpPr txBox="1"/>
          <p:nvPr/>
        </p:nvSpPr>
        <p:spPr>
          <a:xfrm>
            <a:off x="152400" y="1295400"/>
            <a:ext cx="8915400" cy="5016758"/>
          </a:xfrm>
          <a:prstGeom prst="rect">
            <a:avLst/>
          </a:prstGeom>
          <a:noFill/>
        </p:spPr>
        <p:txBody>
          <a:bodyPr wrap="square" rtlCol="0">
            <a:spAutoFit/>
          </a:bodyPr>
          <a:lstStyle/>
          <a:p>
            <a:r>
              <a:rPr lang="en-US" sz="2800" dirty="0" smtClean="0">
                <a:latin typeface="Garamond" pitchFamily="18" charset="0"/>
              </a:rPr>
              <a:t>-</a:t>
            </a:r>
            <a:r>
              <a:rPr lang="en-US" sz="3200" b="1" dirty="0" smtClean="0">
                <a:latin typeface="Garamond" pitchFamily="18" charset="0"/>
              </a:rPr>
              <a:t>EU:  </a:t>
            </a:r>
            <a:r>
              <a:rPr lang="en-US" sz="3200" dirty="0" smtClean="0">
                <a:latin typeface="Garamond" pitchFamily="18" charset="0"/>
              </a:rPr>
              <a:t>An organization of European countries that promotes free trade among member nations.  The goal is to improve the economy in Europe.</a:t>
            </a:r>
          </a:p>
          <a:p>
            <a:endParaRPr lang="en-US" sz="3200" dirty="0" smtClean="0">
              <a:latin typeface="Garamond" pitchFamily="18" charset="0"/>
            </a:endParaRPr>
          </a:p>
          <a:p>
            <a:r>
              <a:rPr lang="en-US" sz="3200" b="1" dirty="0" smtClean="0">
                <a:latin typeface="Garamond" pitchFamily="18" charset="0"/>
              </a:rPr>
              <a:t>The Euro</a:t>
            </a:r>
            <a:endParaRPr lang="en-US" sz="3200" dirty="0" smtClean="0">
              <a:latin typeface="Garamond" pitchFamily="18" charset="0"/>
            </a:endParaRPr>
          </a:p>
          <a:p>
            <a:r>
              <a:rPr lang="en-US" sz="3200" dirty="0" smtClean="0">
                <a:latin typeface="Garamond" pitchFamily="18" charset="0"/>
              </a:rPr>
              <a:t>-17 out of the 27 EU members use the same money called the Euro. – </a:t>
            </a:r>
            <a:r>
              <a:rPr lang="en-US" sz="3200" b="1" dirty="0" smtClean="0">
                <a:latin typeface="Garamond" pitchFamily="18" charset="0"/>
              </a:rPr>
              <a:t>Why would they want to use the same money?</a:t>
            </a:r>
          </a:p>
          <a:p>
            <a:r>
              <a:rPr lang="en-US" sz="3200" dirty="0" smtClean="0">
                <a:latin typeface="Garamond" pitchFamily="18" charset="0"/>
              </a:rPr>
              <a:t>-The Euro is worth more than the </a:t>
            </a:r>
          </a:p>
          <a:p>
            <a:r>
              <a:rPr lang="en-US" sz="3200" dirty="0" smtClean="0">
                <a:latin typeface="Garamond" pitchFamily="18" charset="0"/>
              </a:rPr>
              <a:t>U.S. dollar.  (1 Euro = $1.42)</a:t>
            </a:r>
            <a:endParaRPr lang="en-US" sz="3200" dirty="0">
              <a:latin typeface="Garamond" pitchFamily="18" charset="0"/>
            </a:endParaRPr>
          </a:p>
        </p:txBody>
      </p:sp>
      <p:pic>
        <p:nvPicPr>
          <p:cNvPr id="21508" name="Picture 4" descr="http://www.marcocasartelli.com/MONETE/EURO%20MONETE/Banconote/img_b/500euroR.jpg"/>
          <p:cNvPicPr>
            <a:picLocks noChangeAspect="1" noChangeArrowheads="1"/>
          </p:cNvPicPr>
          <p:nvPr/>
        </p:nvPicPr>
        <p:blipFill>
          <a:blip r:embed="rId3" cstate="print"/>
          <a:srcRect/>
          <a:stretch>
            <a:fillRect/>
          </a:stretch>
        </p:blipFill>
        <p:spPr bwMode="auto">
          <a:xfrm>
            <a:off x="5638800" y="5370945"/>
            <a:ext cx="3505200" cy="1487055"/>
          </a:xfrm>
          <a:prstGeom prst="rect">
            <a:avLst/>
          </a:prstGeom>
          <a:noFill/>
        </p:spPr>
      </p:pic>
      <p:sp>
        <p:nvSpPr>
          <p:cNvPr id="6" name="TextBox 5"/>
          <p:cNvSpPr txBox="1"/>
          <p:nvPr/>
        </p:nvSpPr>
        <p:spPr>
          <a:xfrm>
            <a:off x="4800600" y="0"/>
            <a:ext cx="4343400" cy="646331"/>
          </a:xfrm>
          <a:prstGeom prst="rect">
            <a:avLst/>
          </a:prstGeom>
          <a:noFill/>
        </p:spPr>
        <p:txBody>
          <a:bodyPr wrap="square" rtlCol="0">
            <a:spAutoFit/>
          </a:bodyPr>
          <a:lstStyle/>
          <a:p>
            <a:r>
              <a:rPr lang="en-US" dirty="0" smtClean="0"/>
              <a:t>69.  What are the economic goals of the European Union? (p. 851)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219200"/>
          </a:xfrm>
        </p:spPr>
        <p:txBody>
          <a:bodyPr>
            <a:normAutofit fontScale="90000"/>
          </a:bodyPr>
          <a:lstStyle/>
          <a:p>
            <a:r>
              <a:rPr lang="en-US" dirty="0" smtClean="0"/>
              <a:t>70.  What region in the world exports the greatest amount of oil? (p. 832, 907, 908 chart)</a:t>
            </a:r>
            <a:br>
              <a:rPr lang="en-US" dirty="0" smtClean="0"/>
            </a:br>
            <a:endParaRPr lang="en-US" dirty="0"/>
          </a:p>
        </p:txBody>
      </p:sp>
      <p:pic>
        <p:nvPicPr>
          <p:cNvPr id="5123" name="Picture 3"/>
          <p:cNvPicPr>
            <a:picLocks noGrp="1" noChangeAspect="1" noChangeArrowheads="1"/>
          </p:cNvPicPr>
          <p:nvPr>
            <p:ph sz="quarter" idx="1"/>
          </p:nvPr>
        </p:nvPicPr>
        <p:blipFill>
          <a:blip r:embed="rId2" cstate="print"/>
          <a:srcRect/>
          <a:stretch>
            <a:fillRect/>
          </a:stretch>
        </p:blipFill>
        <p:spPr bwMode="auto">
          <a:xfrm>
            <a:off x="457200" y="2819400"/>
            <a:ext cx="8229600" cy="3505200"/>
          </a:xfrm>
          <a:prstGeom prst="rect">
            <a:avLst/>
          </a:prstGeom>
          <a:noFill/>
          <a:ln w="9525">
            <a:noFill/>
            <a:miter lim="800000"/>
            <a:headEnd/>
            <a:tailEnd/>
          </a:ln>
        </p:spPr>
      </p:pic>
      <p:sp>
        <p:nvSpPr>
          <p:cNvPr id="4" name="TextBox 3"/>
          <p:cNvSpPr txBox="1"/>
          <p:nvPr/>
        </p:nvSpPr>
        <p:spPr>
          <a:xfrm>
            <a:off x="0" y="1752600"/>
            <a:ext cx="9144000" cy="707886"/>
          </a:xfrm>
          <a:prstGeom prst="rect">
            <a:avLst/>
          </a:prstGeom>
          <a:noFill/>
        </p:spPr>
        <p:txBody>
          <a:bodyPr wrap="square" rtlCol="0">
            <a:spAutoFit/>
          </a:bodyPr>
          <a:lstStyle/>
          <a:p>
            <a:pPr algn="ctr"/>
            <a:r>
              <a:rPr lang="en-US" sz="4000" dirty="0" smtClean="0">
                <a:solidFill>
                  <a:srgbClr val="C00000"/>
                </a:solidFill>
              </a:rPr>
              <a:t>The Middle East and North Africa</a:t>
            </a:r>
            <a:endParaRPr lang="en-US" sz="4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71.  What are some of the components of the United Nations?  (For example, the UN includes the International Court of Justice.) (p. 828)</a:t>
            </a:r>
            <a:endParaRPr lang="en-US" sz="2000" dirty="0"/>
          </a:p>
        </p:txBody>
      </p:sp>
      <p:sp>
        <p:nvSpPr>
          <p:cNvPr id="4" name="Content Placeholder 3"/>
          <p:cNvSpPr>
            <a:spLocks noGrp="1"/>
          </p:cNvSpPr>
          <p:nvPr>
            <p:ph sz="quarter" idx="1"/>
          </p:nvPr>
        </p:nvSpPr>
        <p:spPr>
          <a:xfrm>
            <a:off x="457200" y="1600200"/>
            <a:ext cx="3657600" cy="4191000"/>
          </a:xfrm>
        </p:spPr>
        <p:txBody>
          <a:bodyPr>
            <a:normAutofit fontScale="70000" lnSpcReduction="20000"/>
          </a:bodyPr>
          <a:lstStyle/>
          <a:p>
            <a:r>
              <a:rPr lang="en-US" b="1" dirty="0" smtClean="0"/>
              <a:t>Did You Know?</a:t>
            </a:r>
          </a:p>
          <a:p>
            <a:r>
              <a:rPr lang="en-US" dirty="0" smtClean="0">
                <a:solidFill>
                  <a:srgbClr val="C00000"/>
                </a:solidFill>
              </a:rPr>
              <a:t>UNICEF vaccinates 40 per cent of the world’s children, saving 2 million lives a year.</a:t>
            </a:r>
          </a:p>
          <a:p>
            <a:r>
              <a:rPr lang="en-US" dirty="0" smtClean="0"/>
              <a:t>UN relief agencies provide aid and protection to over 34 million refugees and others fleeing war, famine or persecution.</a:t>
            </a:r>
          </a:p>
          <a:p>
            <a:r>
              <a:rPr lang="en-US" dirty="0" smtClean="0"/>
              <a:t>Since 1945, the UN has assisted in negotiating more than 170 peace settlements that have ended regional conflicts.</a:t>
            </a:r>
          </a:p>
          <a:p>
            <a:r>
              <a:rPr lang="en-US" dirty="0" smtClean="0"/>
              <a:t>The UN played a role in bringing about independence in more than 80 countries that are now sovereign nations.</a:t>
            </a:r>
            <a:endParaRPr lang="en-US" dirty="0"/>
          </a:p>
        </p:txBody>
      </p:sp>
      <p:sp>
        <p:nvSpPr>
          <p:cNvPr id="5" name="Content Placeholder 4"/>
          <p:cNvSpPr>
            <a:spLocks noGrp="1"/>
          </p:cNvSpPr>
          <p:nvPr>
            <p:ph sz="quarter" idx="2"/>
          </p:nvPr>
        </p:nvSpPr>
        <p:spPr/>
        <p:txBody>
          <a:bodyPr>
            <a:normAutofit fontScale="70000" lnSpcReduction="20000"/>
          </a:bodyPr>
          <a:lstStyle/>
          <a:p>
            <a:r>
              <a:rPr lang="en-US" b="1" dirty="0" smtClean="0"/>
              <a:t>The UN has 4 main purposes</a:t>
            </a:r>
          </a:p>
          <a:p>
            <a:r>
              <a:rPr lang="en-US" dirty="0" smtClean="0"/>
              <a:t>To keep peace throughout the world; </a:t>
            </a:r>
          </a:p>
          <a:p>
            <a:r>
              <a:rPr lang="en-US" dirty="0" smtClean="0"/>
              <a:t>To develop friendly relations among nations; </a:t>
            </a:r>
          </a:p>
          <a:p>
            <a:r>
              <a:rPr lang="en-US" dirty="0" smtClean="0"/>
              <a:t>To help nations work together to improve the lives of poor people, to conquer hunger, disease and illiteracy, and to encourage respect for each other’s rights and freedoms; </a:t>
            </a:r>
          </a:p>
          <a:p>
            <a:r>
              <a:rPr lang="en-US" dirty="0" smtClean="0"/>
              <a:t>To be a centre for harmonizing the actions of nations to achieve these goals.</a:t>
            </a:r>
          </a:p>
          <a:p>
            <a:endParaRPr lang="en-US" dirty="0"/>
          </a:p>
        </p:txBody>
      </p:sp>
      <p:sp>
        <p:nvSpPr>
          <p:cNvPr id="6" name="TextBox 5"/>
          <p:cNvSpPr txBox="1"/>
          <p:nvPr/>
        </p:nvSpPr>
        <p:spPr>
          <a:xfrm>
            <a:off x="4191000" y="4953000"/>
            <a:ext cx="4572000" cy="1815882"/>
          </a:xfrm>
          <a:prstGeom prst="rect">
            <a:avLst/>
          </a:prstGeom>
          <a:noFill/>
          <a:effectLst>
            <a:glow rad="101600">
              <a:schemeClr val="accent3">
                <a:satMod val="175000"/>
                <a:alpha val="40000"/>
              </a:schemeClr>
            </a:glow>
          </a:effectLst>
        </p:spPr>
        <p:txBody>
          <a:bodyPr wrap="square" rtlCol="0">
            <a:spAutoFit/>
          </a:bodyPr>
          <a:lstStyle/>
          <a:p>
            <a:r>
              <a:rPr lang="en-US" sz="2800" dirty="0" smtClean="0">
                <a:solidFill>
                  <a:srgbClr val="C00000"/>
                </a:solidFill>
              </a:rPr>
              <a:t>International Court of Crimes tries people guilty of committing war crimes and atrocities.</a:t>
            </a:r>
            <a:endParaRPr lang="en-US" sz="2800" dirty="0">
              <a:solidFill>
                <a:srgbClr val="C00000"/>
              </a:solidFill>
            </a:endParaRPr>
          </a:p>
        </p:txBody>
      </p:sp>
      <p:sp>
        <p:nvSpPr>
          <p:cNvPr id="7" name="TextBox 6"/>
          <p:cNvSpPr txBox="1"/>
          <p:nvPr/>
        </p:nvSpPr>
        <p:spPr>
          <a:xfrm>
            <a:off x="381000" y="5867400"/>
            <a:ext cx="3505200" cy="584775"/>
          </a:xfrm>
          <a:prstGeom prst="rect">
            <a:avLst/>
          </a:prstGeom>
          <a:noFill/>
        </p:spPr>
        <p:txBody>
          <a:bodyPr wrap="square" rtlCol="0">
            <a:spAutoFit/>
          </a:bodyPr>
          <a:lstStyle/>
          <a:p>
            <a:r>
              <a:rPr lang="en-US" sz="3200" dirty="0" smtClean="0">
                <a:solidFill>
                  <a:srgbClr val="C00000"/>
                </a:solidFill>
              </a:rPr>
              <a:t>Security Council</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additive="base">
                                        <p:cTn id="5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467600" cy="1143000"/>
          </a:xfrm>
        </p:spPr>
        <p:txBody>
          <a:bodyPr>
            <a:normAutofit fontScale="90000"/>
          </a:bodyPr>
          <a:lstStyle/>
          <a:p>
            <a:r>
              <a:rPr lang="en-US" dirty="0" smtClean="0"/>
              <a:t>72.  What are some of the problems facing developing nations today? (p. 833-837, 836 chart)</a:t>
            </a:r>
            <a:br>
              <a:rPr lang="en-US" dirty="0" smtClean="0"/>
            </a:br>
            <a:endParaRPr lang="en-US"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4953000" y="1828800"/>
            <a:ext cx="3933497" cy="4873625"/>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0" y="4114800"/>
            <a:ext cx="5616702" cy="26003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0" y="1447800"/>
            <a:ext cx="5380370" cy="3205163"/>
          </a:xfrm>
          <a:prstGeom prst="rect">
            <a:avLst/>
          </a:prstGeom>
          <a:noFill/>
          <a:ln w="9525">
            <a:noFill/>
            <a:miter lim="800000"/>
            <a:headEnd/>
            <a:tailEnd/>
          </a:ln>
        </p:spPr>
      </p:pic>
      <p:sp>
        <p:nvSpPr>
          <p:cNvPr id="7" name="TextBox 6"/>
          <p:cNvSpPr txBox="1"/>
          <p:nvPr/>
        </p:nvSpPr>
        <p:spPr>
          <a:xfrm>
            <a:off x="5638800" y="1143000"/>
            <a:ext cx="3124200" cy="923330"/>
          </a:xfrm>
          <a:prstGeom prst="rect">
            <a:avLst/>
          </a:prstGeom>
          <a:noFill/>
        </p:spPr>
        <p:txBody>
          <a:bodyPr wrap="square" rtlCol="0">
            <a:spAutoFit/>
          </a:bodyPr>
          <a:lstStyle/>
          <a:p>
            <a:r>
              <a:rPr lang="en-US" dirty="0" smtClean="0">
                <a:hlinkClick r:id="rId5"/>
              </a:rPr>
              <a:t>struggles in developing nations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868362"/>
          </a:xfrm>
        </p:spPr>
        <p:txBody>
          <a:bodyPr>
            <a:noAutofit/>
          </a:bodyPr>
          <a:lstStyle/>
          <a:p>
            <a:r>
              <a:rPr lang="en-US" sz="2400" dirty="0" smtClean="0"/>
              <a:t>73.  How has Islamic fundamentalism influenced and impacted modern societies? (p. 910-911)</a:t>
            </a:r>
            <a:endParaRPr lang="en-US" sz="2400" dirty="0"/>
          </a:p>
        </p:txBody>
      </p:sp>
      <p:pic>
        <p:nvPicPr>
          <p:cNvPr id="7170" name="Picture 2"/>
          <p:cNvPicPr>
            <a:picLocks noGrp="1" noChangeAspect="1" noChangeArrowheads="1"/>
          </p:cNvPicPr>
          <p:nvPr>
            <p:ph sz="quarter" idx="1"/>
          </p:nvPr>
        </p:nvPicPr>
        <p:blipFill>
          <a:blip r:embed="rId3" cstate="print"/>
          <a:srcRect/>
          <a:stretch>
            <a:fillRect/>
          </a:stretch>
        </p:blipFill>
        <p:spPr bwMode="auto">
          <a:xfrm>
            <a:off x="3810000" y="1143000"/>
            <a:ext cx="4920399" cy="32734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04800" y="1143000"/>
            <a:ext cx="3333750" cy="3333750"/>
          </a:xfrm>
          <a:prstGeom prst="rect">
            <a:avLst/>
          </a:prstGeom>
          <a:noFill/>
          <a:ln w="9525">
            <a:noFill/>
            <a:miter lim="800000"/>
            <a:headEnd/>
            <a:tailEnd/>
          </a:ln>
        </p:spPr>
      </p:pic>
      <p:sp>
        <p:nvSpPr>
          <p:cNvPr id="6" name="TextBox 5"/>
          <p:cNvSpPr txBox="1"/>
          <p:nvPr/>
        </p:nvSpPr>
        <p:spPr>
          <a:xfrm>
            <a:off x="152400" y="4572000"/>
            <a:ext cx="8610600" cy="2031325"/>
          </a:xfrm>
          <a:prstGeom prst="rect">
            <a:avLst/>
          </a:prstGeom>
          <a:noFill/>
        </p:spPr>
        <p:txBody>
          <a:bodyPr wrap="square" rtlCol="0">
            <a:spAutoFit/>
          </a:bodyPr>
          <a:lstStyle/>
          <a:p>
            <a:pPr algn="ctr"/>
            <a:r>
              <a:rPr lang="en-US" dirty="0" smtClean="0"/>
              <a:t>Based largely upon the principles of Islamic fundamentalism that were gaining momentum throughout the Arab world in the 1980s</a:t>
            </a:r>
          </a:p>
          <a:p>
            <a:pPr>
              <a:buFont typeface="Arial" pitchFamily="34" charset="0"/>
              <a:buChar char="•"/>
            </a:pPr>
            <a:endParaRPr lang="en-US" dirty="0" smtClean="0"/>
          </a:p>
          <a:p>
            <a:pPr>
              <a:buFont typeface="Arial" pitchFamily="34" charset="0"/>
              <a:buChar char="•"/>
            </a:pPr>
            <a:r>
              <a:rPr lang="en-US" sz="2400" dirty="0" smtClean="0">
                <a:solidFill>
                  <a:srgbClr val="C00000"/>
                </a:solidFill>
              </a:rPr>
              <a:t>Opposed to the West’s influence related to modernization</a:t>
            </a:r>
          </a:p>
          <a:p>
            <a:pPr>
              <a:buFont typeface="Arial" pitchFamily="34" charset="0"/>
              <a:buChar char="•"/>
            </a:pPr>
            <a:r>
              <a:rPr lang="en-US" sz="2400" dirty="0" smtClean="0">
                <a:solidFill>
                  <a:srgbClr val="C00000"/>
                </a:solidFill>
              </a:rPr>
              <a:t>Goes against traditional culture</a:t>
            </a:r>
          </a:p>
          <a:p>
            <a:pPr>
              <a:buFont typeface="Arial" pitchFamily="34" charset="0"/>
              <a:buChar char="•"/>
            </a:pPr>
            <a:r>
              <a:rPr lang="en-US" sz="2400" dirty="0" smtClean="0">
                <a:solidFill>
                  <a:srgbClr val="C00000"/>
                </a:solidFill>
              </a:rPr>
              <a:t>Has lead to terrorism</a:t>
            </a: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2046</TotalTime>
  <Words>938</Words>
  <Application>Microsoft Office PowerPoint</Application>
  <PresentationFormat>On-screen Show (4:3)</PresentationFormat>
  <Paragraphs>76</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65.  Why was the state of Israel established after World War II? (p. 907)</vt:lpstr>
      <vt:lpstr>66.  What are some of the major geographic features that have influenced South American economic and political development? (p. 951, 953, 959,960, 962)</vt:lpstr>
      <vt:lpstr>67.  Due to its location, Russia needs and has traditionally sought access to what kind of geographic feature? (p. 441)</vt:lpstr>
      <vt:lpstr>68.  How has the role of the North Atlantic Treaty Organization (NATO) changed since the end of the Cold War?  (p. 812)</vt:lpstr>
      <vt:lpstr>European Union (EU)</vt:lpstr>
      <vt:lpstr>70.  What region in the world exports the greatest amount of oil? (p. 832, 907, 908 chart) </vt:lpstr>
      <vt:lpstr>71.  What are some of the components of the United Nations?  (For example, the UN includes the International Court of Justice.) (p. 828)</vt:lpstr>
      <vt:lpstr>72.  What are some of the problems facing developing nations today? (p. 833-837, 836 chart) </vt:lpstr>
      <vt:lpstr>73.  How has Islamic fundamentalism influenced and impacted modern societies? (p. 910-911)</vt:lpstr>
      <vt:lpstr>74.  What is the impact, or role of, interdependence and modern technology on the global economy?  (Chapter 32 interdependence, p. 841-843 technology) </vt:lpstr>
      <vt:lpstr>What has been the impact of the computer on the global market?</vt:lpstr>
    </vt:vector>
  </TitlesOfParts>
  <Company>Livonia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Exam Review</dc:title>
  <dc:creator>tgizzi</dc:creator>
  <cp:lastModifiedBy>LPS User</cp:lastModifiedBy>
  <cp:revision>221</cp:revision>
  <dcterms:created xsi:type="dcterms:W3CDTF">2011-01-27T16:25:19Z</dcterms:created>
  <dcterms:modified xsi:type="dcterms:W3CDTF">2015-06-05T16:34:07Z</dcterms:modified>
</cp:coreProperties>
</file>