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8"/>
  </p:handoutMasterIdLst>
  <p:sldIdLst>
    <p:sldId id="264" r:id="rId2"/>
    <p:sldId id="275" r:id="rId3"/>
    <p:sldId id="282" r:id="rId4"/>
    <p:sldId id="263" r:id="rId5"/>
    <p:sldId id="270" r:id="rId6"/>
    <p:sldId id="277" r:id="rId7"/>
    <p:sldId id="278" r:id="rId8"/>
    <p:sldId id="265" r:id="rId9"/>
    <p:sldId id="279" r:id="rId10"/>
    <p:sldId id="280" r:id="rId11"/>
    <p:sldId id="266" r:id="rId12"/>
    <p:sldId id="273" r:id="rId13"/>
    <p:sldId id="274" r:id="rId14"/>
    <p:sldId id="268" r:id="rId15"/>
    <p:sldId id="269" r:id="rId16"/>
    <p:sldId id="276" r:id="rId17"/>
    <p:sldId id="271" r:id="rId18"/>
    <p:sldId id="267" r:id="rId19"/>
    <p:sldId id="281" r:id="rId20"/>
    <p:sldId id="256" r:id="rId21"/>
    <p:sldId id="257" r:id="rId22"/>
    <p:sldId id="258" r:id="rId23"/>
    <p:sldId id="259" r:id="rId24"/>
    <p:sldId id="260" r:id="rId25"/>
    <p:sldId id="261" r:id="rId26"/>
    <p:sldId id="262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6E7C1-4C6F-4037-AE95-F231B96416E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9C787-4FC9-4AD4-B9FF-C511500831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81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9C1-1C7C-4283-96D0-C5F70898B5D8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1E90-AA60-4E16-B9DB-A0360E10E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9C1-1C7C-4283-96D0-C5F70898B5D8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1E90-AA60-4E16-B9DB-A0360E10E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9C1-1C7C-4283-96D0-C5F70898B5D8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1E90-AA60-4E16-B9DB-A0360E10E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9C1-1C7C-4283-96D0-C5F70898B5D8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1E90-AA60-4E16-B9DB-A0360E10E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9C1-1C7C-4283-96D0-C5F70898B5D8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1E90-AA60-4E16-B9DB-A0360E10E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9C1-1C7C-4283-96D0-C5F70898B5D8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1E90-AA60-4E16-B9DB-A0360E10E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9C1-1C7C-4283-96D0-C5F70898B5D8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1E90-AA60-4E16-B9DB-A0360E10E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9C1-1C7C-4283-96D0-C5F70898B5D8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971E90-AA60-4E16-B9DB-A0360E10E1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9C1-1C7C-4283-96D0-C5F70898B5D8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1E90-AA60-4E16-B9DB-A0360E10E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E9C1-1C7C-4283-96D0-C5F70898B5D8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1971E90-AA60-4E16-B9DB-A0360E10E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8DAE9C1-1C7C-4283-96D0-C5F70898B5D8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1E90-AA60-4E16-B9DB-A0360E10E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DAE9C1-1C7C-4283-96D0-C5F70898B5D8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971E90-AA60-4E16-B9DB-A0360E10E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vnU0v6hcUo&amp;safe=active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hyperlink" Target="http://www.opcmusic.org/summercamp.htm" TargetMode="Externa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5334000"/>
            <a:ext cx="8486336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West African Empires of Ghana, Mali and Songhai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ucalgary.ca/applied_history/tutor/imageislam/westAfric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1"/>
            <a:ext cx="8534400" cy="1524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A. A great man named </a:t>
            </a:r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Sundiata</a:t>
            </a:r>
            <a:r>
              <a:rPr lang="en-US" dirty="0" smtClean="0"/>
              <a:t> originally created the Kingdom of Mali after conquering nearby cities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5257800"/>
            <a:ext cx="8458200" cy="1295400"/>
          </a:xfr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Sundiata: </a:t>
            </a:r>
            <a:r>
              <a:rPr lang="en-US" sz="3200" i="1" dirty="0" smtClean="0"/>
              <a:t>The man who will create the Mali Empire</a:t>
            </a:r>
            <a:endParaRPr lang="en-US" sz="4400" dirty="0"/>
          </a:p>
        </p:txBody>
      </p:sp>
      <p:pic>
        <p:nvPicPr>
          <p:cNvPr id="8194" name="Picture 2" descr="http://www.opcmusic.org/images/sundi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4457" y="1676400"/>
            <a:ext cx="3083685" cy="34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47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dirty="0" smtClean="0"/>
              <a:t>Mansa Musa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3886200" cy="556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First West African leader to practice Islam devoutly. </a:t>
            </a:r>
            <a:r>
              <a:rPr lang="en-US" dirty="0" smtClean="0"/>
              <a:t>He had a good understanding of the Arabic language.</a:t>
            </a:r>
          </a:p>
          <a:p>
            <a:r>
              <a:rPr lang="en-US" dirty="0" smtClean="0"/>
              <a:t>Mali becomes major crossroad of Islamic world.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Makes a hajj </a:t>
            </a:r>
            <a:r>
              <a:rPr lang="en-US" dirty="0" smtClean="0"/>
              <a:t>(pilgrimage to Mecca)</a:t>
            </a:r>
          </a:p>
          <a:p>
            <a:pPr lvl="1"/>
            <a:r>
              <a:rPr lang="en-US" dirty="0" smtClean="0"/>
              <a:t>Led to Mali becoming known as an important kingdom in Europe.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33400"/>
            <a:ext cx="4495372" cy="279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81400"/>
            <a:ext cx="3705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Grand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/>
          <a:lstStyle/>
          <a:p>
            <a:r>
              <a:rPr lang="en-US" dirty="0" smtClean="0"/>
              <a:t>Mansa Musa’s journey to Mecca was almost four thousand miles, it took years to prepare!</a:t>
            </a:r>
          </a:p>
          <a:p>
            <a:r>
              <a:rPr lang="en-US" dirty="0" smtClean="0"/>
              <a:t>He had thousands of people attending him along the way</a:t>
            </a:r>
          </a:p>
          <a:p>
            <a:r>
              <a:rPr lang="en-US" dirty="0" smtClean="0"/>
              <a:t>When he stopped in Cairo, Egypt he gave away so much gold that the value of gold went down for almost a decade.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1" y="4038600"/>
            <a:ext cx="2154788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52400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68" y="1524000"/>
            <a:ext cx="6781800" cy="52928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he came back from his trip he brought Arab scholars, government officials, and architects.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Mansa Musa </a:t>
            </a:r>
            <a:r>
              <a:rPr lang="en-US" dirty="0" smtClean="0"/>
              <a:t>built mosques, libraries, and universities in Mali spreading learning throughout his empire (</a:t>
            </a:r>
            <a:r>
              <a:rPr lang="en-US" b="1" dirty="0" smtClean="0">
                <a:solidFill>
                  <a:srgbClr val="FF0000"/>
                </a:solidFill>
              </a:rPr>
              <a:t>Islam spread </a:t>
            </a:r>
            <a:r>
              <a:rPr lang="en-US" dirty="0" smtClean="0"/>
              <a:t>through West Africa</a:t>
            </a:r>
          </a:p>
          <a:p>
            <a:r>
              <a:rPr lang="en-US" dirty="0" smtClean="0"/>
              <a:t>His pilgrimage also brought Mali to the </a:t>
            </a:r>
            <a:r>
              <a:rPr lang="en-US" b="1" dirty="0" smtClean="0">
                <a:solidFill>
                  <a:srgbClr val="FF0000"/>
                </a:solidFill>
              </a:rPr>
              <a:t>attention of the Europeans,</a:t>
            </a:r>
            <a:r>
              <a:rPr lang="en-US" dirty="0" smtClean="0"/>
              <a:t> they were put on European maps.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368" y="76200"/>
            <a:ext cx="2060864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362199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5283116"/>
            <a:ext cx="2438400" cy="15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c/c1/Mansa_M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7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Elephant" pitchFamily="18" charset="0"/>
              </a:rPr>
              <a:t>Here’s the full list of the ‘26 richest people of all time</a:t>
            </a:r>
            <a:br>
              <a:rPr lang="en-US" sz="2000" dirty="0" smtClean="0">
                <a:latin typeface="Elephant" pitchFamily="18" charset="0"/>
              </a:rPr>
            </a:br>
            <a:r>
              <a:rPr lang="en-US" sz="2000" dirty="0" smtClean="0">
                <a:latin typeface="Elephant" pitchFamily="18" charset="0"/>
              </a:rPr>
              <a:t/>
            </a:r>
            <a:br>
              <a:rPr lang="en-US" sz="2000" dirty="0" smtClean="0">
                <a:latin typeface="Elephant" pitchFamily="18" charset="0"/>
              </a:rPr>
            </a:br>
            <a:r>
              <a:rPr lang="en-US" sz="2000" dirty="0" smtClean="0">
                <a:latin typeface="Elephant" pitchFamily="18" charset="0"/>
              </a:rPr>
              <a:t>1. Mansa Musa I, (Ruler of Malian Empire, 1280-1331) $400 billion</a:t>
            </a:r>
            <a:endParaRPr lang="en-US" sz="2000" dirty="0">
              <a:latin typeface="Elephant" pitchFamily="18" charset="0"/>
            </a:endParaRPr>
          </a:p>
        </p:txBody>
      </p:sp>
      <p:pic>
        <p:nvPicPr>
          <p:cNvPr id="27650" name="Picture 2" descr="http://home1.gte.net/ericnj/n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732" y="1417638"/>
            <a:ext cx="5919874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Draw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dirty="0" smtClean="0"/>
              <a:t>Oral Tradition~ Importance of remembering what you heard, this is how African history was shared.</a:t>
            </a:r>
          </a:p>
          <a:p>
            <a:r>
              <a:rPr lang="en-US" dirty="0" smtClean="0"/>
              <a:t>Expect to be frustrated, then move on.  Don’t get stuck.  We are learning about oral tradition and about ourselves as learners!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Try to stay focused on the fact that we are learning about </a:t>
            </a:r>
            <a:r>
              <a:rPr lang="en-US" smtClean="0">
                <a:sym typeface="Wingdings" panose="05000000000000000000" pitchFamily="2" charset="2"/>
              </a:rPr>
              <a:t>Mansa Musa.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http://www.youtube.com/watch?v=jvnU0v6hcUo&amp;safe=active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Mansa Musa and Islam in Africa: Crash Course World History #16</a:t>
            </a:r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Songhai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Group within Mali</a:t>
            </a:r>
          </a:p>
          <a:p>
            <a:r>
              <a:rPr lang="en-US" dirty="0" smtClean="0"/>
              <a:t>Great Warrior Sunni Ali</a:t>
            </a:r>
          </a:p>
          <a:p>
            <a:pPr lvl="1"/>
            <a:r>
              <a:rPr lang="en-US" dirty="0" smtClean="0"/>
              <a:t>Builds powerful army, breaks away and conquers Mali.</a:t>
            </a:r>
          </a:p>
          <a:p>
            <a:r>
              <a:rPr lang="en-US" dirty="0" smtClean="0"/>
              <a:t>Under Askia Muhammad</a:t>
            </a:r>
          </a:p>
          <a:p>
            <a:pPr lvl="1"/>
            <a:r>
              <a:rPr lang="en-US" dirty="0" smtClean="0"/>
              <a:t>Centralizes the government</a:t>
            </a:r>
          </a:p>
          <a:p>
            <a:r>
              <a:rPr lang="en-US" dirty="0" smtClean="0"/>
              <a:t>Collapse of Songhai Empire</a:t>
            </a:r>
          </a:p>
          <a:p>
            <a:pPr lvl="1"/>
            <a:r>
              <a:rPr lang="en-US" dirty="0" smtClean="0"/>
              <a:t>Moroccan fighters equipped with gunpowder and cannons &amp; quickly defeated Songhai warriors.</a:t>
            </a:r>
          </a:p>
          <a:p>
            <a:r>
              <a:rPr lang="en-US" dirty="0" smtClean="0"/>
              <a:t>Ends a time period when powerful empires ruled over Western African.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gold and salt 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2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Europeans traded with China, why do you think they didn’t trade with Africa?</a:t>
            </a:r>
            <a:endParaRPr lang="en-US" dirty="0"/>
          </a:p>
        </p:txBody>
      </p:sp>
      <p:pic>
        <p:nvPicPr>
          <p:cNvPr id="1026" name="Picture 2" descr="http://s2.thingpic.com/images/Zu/FKvYvjfKR4Wo11TWi2L2ixo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620000" cy="57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Influence of Islam on West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35152"/>
          </a:xfrm>
        </p:spPr>
        <p:txBody>
          <a:bodyPr/>
          <a:lstStyle/>
          <a:p>
            <a:r>
              <a:rPr lang="en-US" dirty="0" smtClean="0"/>
              <a:t>Religious Practices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1"/>
            <a:ext cx="4040188" cy="838200"/>
          </a:xfrm>
        </p:spPr>
        <p:txBody>
          <a:bodyPr/>
          <a:lstStyle/>
          <a:p>
            <a:r>
              <a:rPr lang="en-US" dirty="0" smtClean="0"/>
              <a:t>Adopted traditions from Islam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914400"/>
            <a:ext cx="4041775" cy="762000"/>
          </a:xfrm>
        </p:spPr>
        <p:txBody>
          <a:bodyPr/>
          <a:lstStyle/>
          <a:p>
            <a:r>
              <a:rPr lang="en-US" dirty="0" smtClean="0"/>
              <a:t>Preserved old practices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4040188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Learned Five Pillars of Islam</a:t>
            </a:r>
          </a:p>
          <a:p>
            <a:r>
              <a:rPr lang="en-US" dirty="0" smtClean="0"/>
              <a:t>Use of Arabic language</a:t>
            </a:r>
          </a:p>
          <a:p>
            <a:r>
              <a:rPr lang="en-US" dirty="0" smtClean="0"/>
              <a:t>Fasted</a:t>
            </a:r>
          </a:p>
          <a:p>
            <a:r>
              <a:rPr lang="en-US" dirty="0" smtClean="0"/>
              <a:t>Worshipped in mosques</a:t>
            </a:r>
          </a:p>
          <a:p>
            <a:r>
              <a:rPr lang="en-US" dirty="0" smtClean="0"/>
              <a:t>Hajj</a:t>
            </a:r>
          </a:p>
          <a:p>
            <a:r>
              <a:rPr lang="en-US" dirty="0" smtClean="0"/>
              <a:t>Gave alms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3706075"/>
          </a:xfrm>
        </p:spPr>
        <p:txBody>
          <a:bodyPr/>
          <a:lstStyle/>
          <a:p>
            <a:r>
              <a:rPr lang="en-US" dirty="0" smtClean="0"/>
              <a:t>Show respect for spirits of dead ancestors</a:t>
            </a:r>
          </a:p>
          <a:p>
            <a:r>
              <a:rPr lang="en-US" dirty="0" smtClean="0"/>
              <a:t>Belief in spirits</a:t>
            </a:r>
          </a:p>
          <a:p>
            <a:r>
              <a:rPr lang="en-US" dirty="0" smtClean="0"/>
              <a:t>Use of amulets (charms) to help them or protect them.</a:t>
            </a:r>
            <a:endParaRPr lang="en-US" dirty="0"/>
          </a:p>
        </p:txBody>
      </p:sp>
      <p:pic>
        <p:nvPicPr>
          <p:cNvPr id="7" name="Picture 6" descr="http://s3.amazonaws.com/plato_production/system/images/2111/medium/MW_LT_SE13-3_Photo.jpg?AWSAccessKeyId=AKIAIP3H4NBLMYKZ3OWQ&amp;Expires=1349720107&amp;Signature=0KBvXKjW0bcLk9ZIohj%2Fu4pjD5E%3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114800"/>
            <a:ext cx="213418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95800"/>
            <a:ext cx="3171825" cy="18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and Law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Succession becomes paternal</a:t>
            </a:r>
          </a:p>
          <a:p>
            <a:r>
              <a:rPr lang="en-US" dirty="0" smtClean="0"/>
              <a:t>Centralization of King’s authority</a:t>
            </a:r>
          </a:p>
          <a:p>
            <a:r>
              <a:rPr lang="en-US" dirty="0" smtClean="0"/>
              <a:t>Title of sultan or Amir</a:t>
            </a:r>
          </a:p>
          <a:p>
            <a:r>
              <a:rPr lang="en-US" dirty="0" smtClean="0"/>
              <a:t>Adopted shari’ah (Islamic law)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2626492" cy="342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 on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Timbuktu – important center of learning</a:t>
            </a:r>
          </a:p>
          <a:p>
            <a:pPr lvl="1"/>
            <a:r>
              <a:rPr lang="en-US" dirty="0" smtClean="0"/>
              <a:t>Several Universities</a:t>
            </a:r>
          </a:p>
          <a:p>
            <a:pPr lvl="1"/>
            <a:r>
              <a:rPr lang="en-US" dirty="0" smtClean="0"/>
              <a:t>Most famous – University of Sankore</a:t>
            </a:r>
          </a:p>
          <a:p>
            <a:r>
              <a:rPr lang="en-US" dirty="0" smtClean="0"/>
              <a:t>Qur’anic schools</a:t>
            </a:r>
          </a:p>
          <a:p>
            <a:pPr lvl="1"/>
            <a:r>
              <a:rPr lang="en-US" dirty="0" smtClean="0"/>
              <a:t>To instruct children in the Qur’an </a:t>
            </a:r>
          </a:p>
          <a:p>
            <a:r>
              <a:rPr lang="en-US" dirty="0" smtClean="0"/>
              <a:t>Treasured books</a:t>
            </a:r>
          </a:p>
          <a:p>
            <a:pPr lvl="1"/>
            <a:r>
              <a:rPr lang="en-US" dirty="0" smtClean="0"/>
              <a:t>No printing press – had to be hand copied.</a:t>
            </a:r>
            <a:endParaRPr lang="en-US" dirty="0"/>
          </a:p>
        </p:txBody>
      </p:sp>
      <p:pic>
        <p:nvPicPr>
          <p:cNvPr id="5" name="Content Placeholder 4" descr="http://s3.amazonaws.com/plato_production/system/images/5163/medium/MW_LT_SE13-5_Photo.jpg?AWSAccessKeyId=AKIAIP3H4NBLMYKZ3OWQ&amp;Expires=1349720223&amp;Signature=%2FlaRGXTEPMJOynoB84h8gkS4SN4%3D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364651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Arabic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Arabic becomes language of religion, learning, commerce and government.</a:t>
            </a:r>
          </a:p>
          <a:p>
            <a:r>
              <a:rPr lang="en-US" dirty="0" smtClean="0"/>
              <a:t>Use native language in everyday life.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232" y="1600200"/>
            <a:ext cx="379531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Building of mosques </a:t>
            </a:r>
          </a:p>
          <a:p>
            <a:pPr lvl="1"/>
            <a:r>
              <a:rPr lang="en-US" dirty="0" smtClean="0"/>
              <a:t>Built out of mud and wood – as those are the available resources for construction</a:t>
            </a:r>
          </a:p>
          <a:p>
            <a:r>
              <a:rPr lang="en-US" dirty="0" smtClean="0"/>
              <a:t>Rectangular houses</a:t>
            </a:r>
          </a:p>
          <a:p>
            <a:pPr lvl="1"/>
            <a:r>
              <a:rPr lang="en-US" dirty="0" smtClean="0"/>
              <a:t>Flat roofs and geometric designs on the doors</a:t>
            </a:r>
          </a:p>
          <a:p>
            <a:r>
              <a:rPr lang="en-US" dirty="0" smtClean="0"/>
              <a:t>Clay drain pipes – move water away from houses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96" y="3810000"/>
            <a:ext cx="38483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s3.amazonaws.com/plato_production/system/images/1674/medium/MW_LT_SE13-0_Photo.jpg?AWSAccessKeyId=AKIAIP3H4NBLMYKZ3OWQ&amp;Expires=1349720042&amp;Signature=kxHFGJpHAcrpKa4cHjOpIahP2UQ%3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Decorative Arts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Calligraphy</a:t>
            </a:r>
          </a:p>
          <a:p>
            <a:r>
              <a:rPr lang="en-US" dirty="0" smtClean="0"/>
              <a:t>Geometric patterns</a:t>
            </a:r>
          </a:p>
          <a:p>
            <a:pPr lvl="1"/>
            <a:r>
              <a:rPr lang="en-US" dirty="0" smtClean="0"/>
              <a:t>Textiles = Cloth</a:t>
            </a:r>
            <a:endParaRPr lang="en-US" dirty="0"/>
          </a:p>
        </p:txBody>
      </p:sp>
      <p:pic>
        <p:nvPicPr>
          <p:cNvPr id="6" name="Content Placeholder 5" descr="http://s3.amazonaws.com/plato_production/system/images/2389/medium/MW_LT_SE13-8_Photo.jpg?AWSAccessKeyId=AKIAIP3H4NBLMYKZ3OWQ&amp;Expires=1349720646&amp;Signature=w%2ByJBtIK61t2jIRy30MIEsRmcPM%3D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66800"/>
            <a:ext cx="373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68962"/>
          </a:xfrm>
        </p:spPr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en-US" dirty="0" smtClean="0"/>
              <a:t>can </a:t>
            </a:r>
            <a:r>
              <a:rPr lang="en-US" dirty="0" smtClean="0"/>
              <a:t>explain the importance of gold and salt in west Africa.  I can also explain the rise and fall of Ghana.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Grew Rich because of the </a:t>
            </a:r>
            <a:r>
              <a:rPr lang="en-US" b="1" dirty="0" smtClean="0">
                <a:solidFill>
                  <a:srgbClr val="FF0000"/>
                </a:solidFill>
              </a:rPr>
              <a:t>Gold and Salt trade</a:t>
            </a:r>
          </a:p>
          <a:p>
            <a:r>
              <a:rPr lang="en-US" dirty="0" smtClean="0"/>
              <a:t>Muslim traders and missionaries bring Islamic faith to Western Africa across Trans-Saharan trade routes.</a:t>
            </a:r>
          </a:p>
          <a:p>
            <a:r>
              <a:rPr lang="en-US" dirty="0" smtClean="0"/>
              <a:t>King allowed Muslims to settle</a:t>
            </a:r>
          </a:p>
          <a:p>
            <a:pPr lvl="1"/>
            <a:r>
              <a:rPr lang="en-US" dirty="0" smtClean="0"/>
              <a:t>However, he did not convert to the religion</a:t>
            </a:r>
          </a:p>
          <a:p>
            <a:r>
              <a:rPr lang="en-US" dirty="0" smtClean="0"/>
              <a:t>Tolerance shown by Muslims toward traditional religious practices</a:t>
            </a:r>
          </a:p>
          <a:p>
            <a:pPr lvl="1"/>
            <a:r>
              <a:rPr lang="en-US" dirty="0" smtClean="0"/>
              <a:t>Helps Islam to spread in West Africa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Declined when attacked by Muslim warriors for natural resources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www.mrdowling.com/images/609tra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410508" cy="563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21829" y="3429001"/>
            <a:ext cx="19267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Trans Saharan Trade Routes</a:t>
            </a:r>
            <a:endParaRPr lang="en-US" sz="3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Image result for gold and salt tr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579493"/>
            <a:ext cx="1706788" cy="220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Kingdom of Mali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r>
              <a:rPr lang="en-US" i="1" dirty="0" smtClean="0"/>
              <a:t>The 1st great Muslim state in West Africa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571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 Standard(s)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b="1" dirty="0"/>
              <a:t>7.4-1:</a:t>
            </a:r>
            <a:r>
              <a:rPr lang="en-US" dirty="0"/>
              <a:t> </a:t>
            </a:r>
            <a:r>
              <a:rPr lang="en-US" i="1" dirty="0"/>
              <a:t>Study… the growth of the Mali empire. </a:t>
            </a:r>
          </a:p>
          <a:p>
            <a:pPr>
              <a:buNone/>
              <a:defRPr/>
            </a:pPr>
            <a:r>
              <a:rPr lang="en-US" b="1" i="1" dirty="0"/>
              <a:t>7.4-3:</a:t>
            </a:r>
            <a:r>
              <a:rPr lang="en-US" i="1" dirty="0"/>
              <a:t> Describe the role of the trans-Saharan caravan trade in the changing religious &amp; cultural characteristics of West Africa &amp; the influence of Islamic beliefs, ethics, and law.</a:t>
            </a:r>
          </a:p>
          <a:p>
            <a:pPr>
              <a:buNone/>
              <a:defRPr/>
            </a:pPr>
            <a:r>
              <a:rPr lang="en-US" b="1" i="1" dirty="0"/>
              <a:t>7.4-4:</a:t>
            </a:r>
            <a:r>
              <a:rPr lang="en-US" i="1" dirty="0"/>
              <a:t> Trace the growth of the Arabic language in government, trade, and Islamic scholarship in West Africa</a:t>
            </a:r>
            <a:r>
              <a:rPr lang="en-US" i="1" dirty="0" smtClean="0"/>
              <a:t>.</a:t>
            </a:r>
            <a:endParaRPr lang="en-US" dirty="0" smtClean="0"/>
          </a:p>
          <a:p>
            <a:pPr>
              <a:buNone/>
              <a:defRPr/>
            </a:pPr>
            <a:endParaRPr lang="en-US" i="1" dirty="0"/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 descr="http://www.opcmusic.org/images/Drum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3774" y="5562600"/>
            <a:ext cx="1628775" cy="1028701"/>
          </a:xfrm>
          <a:prstGeom prst="rect">
            <a:avLst/>
          </a:prstGeom>
          <a:noFill/>
        </p:spPr>
      </p:pic>
      <p:pic>
        <p:nvPicPr>
          <p:cNvPr id="10244" name="Picture 4" descr="http://www.opcmusic.org/images/Sax_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04800"/>
            <a:ext cx="1428750" cy="1371601"/>
          </a:xfrm>
          <a:prstGeom prst="rect">
            <a:avLst/>
          </a:prstGeom>
          <a:noFill/>
        </p:spPr>
      </p:pic>
      <p:pic>
        <p:nvPicPr>
          <p:cNvPr id="10246" name="Picture 6" descr="http://www.opcmusic.org/images/musician7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371600"/>
            <a:ext cx="771525" cy="885825"/>
          </a:xfrm>
          <a:prstGeom prst="rect">
            <a:avLst/>
          </a:prstGeom>
          <a:noFill/>
        </p:spPr>
      </p:pic>
      <p:pic>
        <p:nvPicPr>
          <p:cNvPr id="10248" name="Picture 8" descr="http://www.opcmusic.org/images/banjofrog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7675" y="4419600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6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extremely wealthy from the gold and salt trade</a:t>
            </a:r>
          </a:p>
          <a:p>
            <a:r>
              <a:rPr lang="en-US" dirty="0" err="1" smtClean="0"/>
              <a:t>Mande</a:t>
            </a:r>
            <a:r>
              <a:rPr lang="en-US" dirty="0" smtClean="0"/>
              <a:t> conquer Kumbi (center of trade in Ghana) – takes control of trade routes and establishes Empire of Mali.</a:t>
            </a:r>
          </a:p>
          <a:p>
            <a:r>
              <a:rPr lang="en-US" dirty="0" smtClean="0"/>
              <a:t>Leaders accept Islam</a:t>
            </a:r>
          </a:p>
          <a:p>
            <a:pPr lvl="1"/>
            <a:r>
              <a:rPr lang="en-US" dirty="0" smtClean="0"/>
              <a:t>Do not follow all teachings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81001"/>
            <a:ext cx="8610600" cy="1066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I. The Kingdom of Mali was established by the </a:t>
            </a:r>
            <a:r>
              <a:rPr lang="en-US" sz="4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Mandé</a:t>
            </a:r>
            <a:r>
              <a:rPr lang="en-US" dirty="0" smtClean="0"/>
              <a:t> people around the 1200’s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5867400"/>
            <a:ext cx="8458200" cy="685800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Mandé: </a:t>
            </a:r>
            <a:r>
              <a:rPr lang="en-US" sz="3200" i="1" dirty="0" smtClean="0"/>
              <a:t>These </a:t>
            </a:r>
            <a:r>
              <a:rPr lang="en-US" sz="3200" i="1" dirty="0" err="1" smtClean="0"/>
              <a:t>ppl</a:t>
            </a:r>
            <a:r>
              <a:rPr lang="en-US" sz="3200" i="1" dirty="0" smtClean="0"/>
              <a:t> </a:t>
            </a:r>
            <a:r>
              <a:rPr lang="en-US" sz="3200" i="1" dirty="0" smtClean="0"/>
              <a:t>established </a:t>
            </a:r>
            <a:r>
              <a:rPr lang="en-US" sz="3200" i="1" dirty="0" smtClean="0"/>
              <a:t>the Kingdom of Mali</a:t>
            </a:r>
            <a: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US" sz="4000" dirty="0"/>
          </a:p>
        </p:txBody>
      </p:sp>
      <p:pic>
        <p:nvPicPr>
          <p:cNvPr id="9220" name="Picture 4" descr="http://www.cominganarchy.com/images/africa2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4841" y="1447800"/>
            <a:ext cx="5040559" cy="4057650"/>
          </a:xfrm>
          <a:prstGeom prst="rect">
            <a:avLst/>
          </a:prstGeom>
          <a:noFill/>
        </p:spPr>
      </p:pic>
      <p:pic>
        <p:nvPicPr>
          <p:cNvPr id="9218" name="Picture 2" descr="http://www.pjmusic.cz/obrazky/tcd_8438858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743200"/>
            <a:ext cx="2438400" cy="2414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80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605</TotalTime>
  <Words>778</Words>
  <Application>Microsoft Office PowerPoint</Application>
  <PresentationFormat>On-screen Show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The West African Empires of Ghana, Mali and Songhai</vt:lpstr>
      <vt:lpstr>If Europeans traded with China, why do you think they didn’t trade with Africa?</vt:lpstr>
      <vt:lpstr>I can explain the importance of gold and salt in west Africa.  I can also explain the rise and fall of Ghana.</vt:lpstr>
      <vt:lpstr>Ghana</vt:lpstr>
      <vt:lpstr>PowerPoint Presentation</vt:lpstr>
      <vt:lpstr>The Kingdom of Mali</vt:lpstr>
      <vt:lpstr>CA Standard(s) </vt:lpstr>
      <vt:lpstr>Mali</vt:lpstr>
      <vt:lpstr>PowerPoint Presentation</vt:lpstr>
      <vt:lpstr>PowerPoint Presentation</vt:lpstr>
      <vt:lpstr>Mansa Musa</vt:lpstr>
      <vt:lpstr>A Grand Journey</vt:lpstr>
      <vt:lpstr>The results…</vt:lpstr>
      <vt:lpstr>PowerPoint Presentation</vt:lpstr>
      <vt:lpstr>Here’s the full list of the ‘26 richest people of all time  1. Mansa Musa I, (Ruler of Malian Empire, 1280-1331) $400 billion</vt:lpstr>
      <vt:lpstr>Read and Draw</vt:lpstr>
      <vt:lpstr>http://www.youtube.com/watch?v=jvnU0v6hcUo&amp;safe=active</vt:lpstr>
      <vt:lpstr>Songhai</vt:lpstr>
      <vt:lpstr>PowerPoint Presentation</vt:lpstr>
      <vt:lpstr>Influence of Islam on West Africa</vt:lpstr>
      <vt:lpstr>Religious Practices</vt:lpstr>
      <vt:lpstr>Government and Law</vt:lpstr>
      <vt:lpstr>Emphasis on Education</vt:lpstr>
      <vt:lpstr>Arabic Language</vt:lpstr>
      <vt:lpstr>Architectural Styles</vt:lpstr>
      <vt:lpstr>Decorative Arts</vt:lpstr>
    </vt:vector>
  </TitlesOfParts>
  <Company>Livonia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of Islam on West Africa</dc:title>
  <dc:creator>LPS User</dc:creator>
  <cp:lastModifiedBy>LPS User</cp:lastModifiedBy>
  <cp:revision>42</cp:revision>
  <dcterms:created xsi:type="dcterms:W3CDTF">2013-10-17T16:44:52Z</dcterms:created>
  <dcterms:modified xsi:type="dcterms:W3CDTF">2016-10-24T14:47:37Z</dcterms:modified>
</cp:coreProperties>
</file>